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4"/>
  </p:notesMasterIdLst>
  <p:sldIdLst>
    <p:sldId id="256" r:id="rId2"/>
    <p:sldId id="257" r:id="rId3"/>
    <p:sldId id="259" r:id="rId4"/>
    <p:sldId id="260" r:id="rId5"/>
    <p:sldId id="270" r:id="rId6"/>
    <p:sldId id="271" r:id="rId7"/>
    <p:sldId id="272" r:id="rId8"/>
    <p:sldId id="278" r:id="rId9"/>
    <p:sldId id="277" r:id="rId10"/>
    <p:sldId id="279" r:id="rId11"/>
    <p:sldId id="280" r:id="rId12"/>
    <p:sldId id="281" r:id="rId13"/>
    <p:sldId id="282" r:id="rId14"/>
    <p:sldId id="284" r:id="rId15"/>
    <p:sldId id="285" r:id="rId16"/>
    <p:sldId id="283" r:id="rId17"/>
    <p:sldId id="286" r:id="rId18"/>
    <p:sldId id="261" r:id="rId19"/>
    <p:sldId id="274" r:id="rId20"/>
    <p:sldId id="287" r:id="rId21"/>
    <p:sldId id="288"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88" autoAdjust="0"/>
    <p:restoredTop sz="94552" autoAdjust="0"/>
  </p:normalViewPr>
  <p:slideViewPr>
    <p:cSldViewPr>
      <p:cViewPr>
        <p:scale>
          <a:sx n="140" d="100"/>
          <a:sy n="140" d="100"/>
        </p:scale>
        <p:origin x="1788" y="2970"/>
      </p:cViewPr>
      <p:guideLst>
        <p:guide orient="horz" pos="2160"/>
        <p:guide pos="2880"/>
      </p:guideLst>
    </p:cSldViewPr>
  </p:slideViewPr>
  <p:notesTextViewPr>
    <p:cViewPr>
      <p:scale>
        <a:sx n="1" d="1"/>
        <a:sy n="1" d="1"/>
      </p:scale>
      <p:origin x="0" y="0"/>
    </p:cViewPr>
  </p:notesTextViewPr>
  <p:sorterViewPr>
    <p:cViewPr>
      <p:scale>
        <a:sx n="100" d="100"/>
        <a:sy n="100" d="100"/>
      </p:scale>
      <p:origin x="0" y="4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D2D2E6-7CD7-483A-B155-70E7C9BCFEDF}" type="datetimeFigureOut">
              <a:rPr lang="en-US" smtClean="0"/>
              <a:t>12/12/2012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36594A-0738-4886-9D9D-45544BBDCB9C}" type="slidenum">
              <a:rPr lang="en-US" smtClean="0"/>
              <a:t>‹#›</a:t>
            </a:fld>
            <a:endParaRPr lang="en-US"/>
          </a:p>
        </p:txBody>
      </p:sp>
    </p:spTree>
    <p:extLst>
      <p:ext uri="{BB962C8B-B14F-4D97-AF65-F5344CB8AC3E}">
        <p14:creationId xmlns:p14="http://schemas.microsoft.com/office/powerpoint/2010/main" val="1133973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36594A-0738-4886-9D9D-45544BBDCB9C}" type="slidenum">
              <a:rPr lang="en-US" smtClean="0"/>
              <a:t>4</a:t>
            </a:fld>
            <a:endParaRPr lang="en-US"/>
          </a:p>
        </p:txBody>
      </p:sp>
    </p:spTree>
    <p:extLst>
      <p:ext uri="{BB962C8B-B14F-4D97-AF65-F5344CB8AC3E}">
        <p14:creationId xmlns:p14="http://schemas.microsoft.com/office/powerpoint/2010/main" val="3936512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36594A-0738-4886-9D9D-45544BBDCB9C}" type="slidenum">
              <a:rPr lang="en-US" smtClean="0"/>
              <a:t>9</a:t>
            </a:fld>
            <a:endParaRPr lang="en-US"/>
          </a:p>
        </p:txBody>
      </p:sp>
    </p:spTree>
    <p:extLst>
      <p:ext uri="{BB962C8B-B14F-4D97-AF65-F5344CB8AC3E}">
        <p14:creationId xmlns:p14="http://schemas.microsoft.com/office/powerpoint/2010/main" val="4194295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36594A-0738-4886-9D9D-45544BBDCB9C}" type="slidenum">
              <a:rPr lang="en-US" smtClean="0"/>
              <a:t>22</a:t>
            </a:fld>
            <a:endParaRPr lang="en-US"/>
          </a:p>
        </p:txBody>
      </p:sp>
    </p:spTree>
    <p:extLst>
      <p:ext uri="{BB962C8B-B14F-4D97-AF65-F5344CB8AC3E}">
        <p14:creationId xmlns:p14="http://schemas.microsoft.com/office/powerpoint/2010/main" val="2299682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3AA9BD-204A-43BF-B544-815A3BC742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1A9833-8EB9-49DA-AB00-CA2EFE140FF0}" type="datetimeFigureOut">
              <a:rPr lang="en-US" smtClean="0"/>
              <a:t>12/12/2012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3AA9BD-204A-43BF-B544-815A3BC742C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41A9833-8EB9-49DA-AB00-CA2EFE140FF0}" type="datetimeFigureOut">
              <a:rPr lang="en-US" smtClean="0"/>
              <a:t>12/12/2012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53AA9BD-204A-43BF-B544-815A3BC742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Problem%20Based%20Lesson%20Ideas.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hyperlink" Target="file:///C:\Local%20Documents\PD%20Facilitators%20Training\December%2012\Organizing%20and%20Documenting%20Standards%20Step%20by%20Step.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Stem%20Planning%20Framework.docx" TargetMode="External"/><Relationship Id="rId2" Type="http://schemas.openxmlformats.org/officeDocument/2006/relationships/hyperlink" Target="http://www.mrseffron.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52400"/>
            <a:ext cx="7772400" cy="3191806"/>
          </a:xfrm>
        </p:spPr>
        <p:txBody>
          <a:bodyPr>
            <a:noAutofit/>
          </a:bodyPr>
          <a:lstStyle/>
          <a:p>
            <a:r>
              <a:rPr lang="en-US" sz="3200" dirty="0" smtClean="0"/>
              <a:t>Bridging the Gap:</a:t>
            </a:r>
            <a:r>
              <a:rPr lang="en-US" sz="4800" dirty="0" smtClean="0"/>
              <a:t/>
            </a:r>
            <a:br>
              <a:rPr lang="en-US" sz="4800" dirty="0" smtClean="0"/>
            </a:br>
            <a:r>
              <a:rPr lang="en-US" sz="4800" dirty="0" smtClean="0"/>
              <a:t>How do we get from 1980’s education to STEM?</a:t>
            </a:r>
            <a:endParaRPr lang="en-US" sz="4800" dirty="0"/>
          </a:p>
        </p:txBody>
      </p:sp>
      <p:sp>
        <p:nvSpPr>
          <p:cNvPr id="3" name="Subtitle 2"/>
          <p:cNvSpPr>
            <a:spLocks noGrp="1"/>
          </p:cNvSpPr>
          <p:nvPr>
            <p:ph type="subTitle" idx="1"/>
          </p:nvPr>
        </p:nvSpPr>
        <p:spPr>
          <a:xfrm>
            <a:off x="722376" y="3685032"/>
            <a:ext cx="7772400" cy="2715768"/>
          </a:xfrm>
        </p:spPr>
        <p:txBody>
          <a:bodyPr>
            <a:normAutofit/>
          </a:bodyPr>
          <a:lstStyle/>
          <a:p>
            <a:r>
              <a:rPr lang="en-US" sz="2400" dirty="0" smtClean="0"/>
              <a:t>West High School Feeder Professional Development</a:t>
            </a:r>
          </a:p>
          <a:p>
            <a:r>
              <a:rPr lang="en-US" sz="2400" dirty="0" smtClean="0"/>
              <a:t>Wednesday, December 12, 2012</a:t>
            </a:r>
          </a:p>
          <a:p>
            <a:r>
              <a:rPr lang="en-US" sz="2400" dirty="0" smtClean="0"/>
              <a:t>8:00am-3:30pm</a:t>
            </a:r>
          </a:p>
          <a:p>
            <a:endParaRPr lang="en-US" sz="2400" dirty="0"/>
          </a:p>
          <a:p>
            <a:r>
              <a:rPr lang="en-US" sz="2400" b="1" i="1" dirty="0" smtClean="0"/>
              <a:t>Welcome</a:t>
            </a:r>
          </a:p>
          <a:p>
            <a:r>
              <a:rPr lang="en-US" sz="2400" b="1" i="1" dirty="0"/>
              <a:t>a</a:t>
            </a:r>
            <a:r>
              <a:rPr lang="en-US" sz="2400" b="1" i="1" dirty="0" smtClean="0"/>
              <a:t>nd</a:t>
            </a:r>
          </a:p>
          <a:p>
            <a:r>
              <a:rPr lang="en-US" sz="2400" b="1" i="1" dirty="0" smtClean="0"/>
              <a:t>Introductions</a:t>
            </a:r>
            <a:endParaRPr lang="en-US" sz="2400" b="1" i="1" dirty="0"/>
          </a:p>
        </p:txBody>
      </p:sp>
    </p:spTree>
    <p:extLst>
      <p:ext uri="{BB962C8B-B14F-4D97-AF65-F5344CB8AC3E}">
        <p14:creationId xmlns:p14="http://schemas.microsoft.com/office/powerpoint/2010/main" val="1323420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212" y="304800"/>
            <a:ext cx="8458200" cy="6155531"/>
          </a:xfrm>
          <a:prstGeom prst="rect">
            <a:avLst/>
          </a:prstGeom>
        </p:spPr>
        <p:txBody>
          <a:bodyPr wrap="square">
            <a:spAutoFit/>
          </a:bodyPr>
          <a:lstStyle/>
          <a:p>
            <a:pPr lvl="0" algn="ctr"/>
            <a:r>
              <a:rPr lang="en-US" sz="3800" b="1" dirty="0" smtClean="0">
                <a:solidFill>
                  <a:schemeClr val="accent4">
                    <a:lumMod val="75000"/>
                  </a:schemeClr>
                </a:solidFill>
                <a:latin typeface="+mj-lt"/>
              </a:rPr>
              <a:t>Stage 2: Create a Driving Question</a:t>
            </a:r>
          </a:p>
          <a:p>
            <a:r>
              <a:rPr lang="en-US" sz="2000" dirty="0" smtClean="0">
                <a:sym typeface="Symbol"/>
              </a:rPr>
              <a:t>   </a:t>
            </a:r>
            <a:r>
              <a:rPr lang="en-US" sz="2000" i="1" dirty="0"/>
              <a:t>Choose a STEM Challenge</a:t>
            </a:r>
            <a:endParaRPr lang="en-US" sz="2000" dirty="0"/>
          </a:p>
          <a:p>
            <a:pPr marL="342900" lvl="0" indent="-342900">
              <a:buFont typeface="Arial" pitchFamily="34" charset="0"/>
              <a:buChar char="•"/>
            </a:pPr>
            <a:r>
              <a:rPr lang="en-US" sz="2000" dirty="0" smtClean="0">
                <a:latin typeface="+mj-lt"/>
              </a:rPr>
              <a:t>Using Science </a:t>
            </a:r>
            <a:r>
              <a:rPr lang="en-US" sz="2000" dirty="0">
                <a:latin typeface="+mj-lt"/>
              </a:rPr>
              <a:t>and Social Studies standards, choose </a:t>
            </a:r>
            <a:r>
              <a:rPr lang="en-US" sz="2000" b="1" u="sng" dirty="0" smtClean="0">
                <a:latin typeface="+mj-lt"/>
              </a:rPr>
              <a:t>Problem </a:t>
            </a:r>
            <a:r>
              <a:rPr lang="en-US" sz="2000" b="1" u="sng" dirty="0">
                <a:latin typeface="+mj-lt"/>
              </a:rPr>
              <a:t>Based </a:t>
            </a:r>
            <a:r>
              <a:rPr lang="en-US" sz="2000" b="1" u="sng" dirty="0" smtClean="0">
                <a:latin typeface="+mj-lt"/>
              </a:rPr>
              <a:t>Challenges.</a:t>
            </a:r>
            <a:r>
              <a:rPr lang="en-US" sz="2000" dirty="0">
                <a:latin typeface="+mj-lt"/>
              </a:rPr>
              <a:t> </a:t>
            </a:r>
            <a:endParaRPr lang="en-US" sz="2000" dirty="0" smtClean="0">
              <a:latin typeface="+mj-lt"/>
            </a:endParaRPr>
          </a:p>
          <a:p>
            <a:pPr marL="342900" lvl="0" indent="-342900">
              <a:buFont typeface="Arial" pitchFamily="34" charset="0"/>
              <a:buChar char="•"/>
            </a:pPr>
            <a:r>
              <a:rPr lang="en-US" sz="2000" dirty="0" smtClean="0">
                <a:latin typeface="+mj-lt"/>
              </a:rPr>
              <a:t>Can </a:t>
            </a:r>
            <a:r>
              <a:rPr lang="en-US" sz="2000" dirty="0">
                <a:latin typeface="+mj-lt"/>
              </a:rPr>
              <a:t>be </a:t>
            </a:r>
            <a:r>
              <a:rPr lang="en-US" sz="2000" dirty="0" smtClean="0">
                <a:latin typeface="+mj-lt"/>
              </a:rPr>
              <a:t>small (grading </a:t>
            </a:r>
            <a:r>
              <a:rPr lang="en-US" sz="2000" dirty="0">
                <a:latin typeface="+mj-lt"/>
              </a:rPr>
              <a:t>period, a month, or just two </a:t>
            </a:r>
            <a:r>
              <a:rPr lang="en-US" sz="2000" dirty="0" smtClean="0">
                <a:latin typeface="+mj-lt"/>
              </a:rPr>
              <a:t>weeks) </a:t>
            </a:r>
          </a:p>
          <a:p>
            <a:pPr marL="342900" lvl="0" indent="-342900">
              <a:buFont typeface="Arial" pitchFamily="34" charset="0"/>
              <a:buChar char="•"/>
            </a:pPr>
            <a:r>
              <a:rPr lang="en-US" sz="2000" dirty="0" smtClean="0">
                <a:latin typeface="+mj-lt"/>
              </a:rPr>
              <a:t>Do </a:t>
            </a:r>
            <a:r>
              <a:rPr lang="en-US" sz="2000" dirty="0">
                <a:latin typeface="+mj-lt"/>
              </a:rPr>
              <a:t>not try to integrate other standards </a:t>
            </a:r>
            <a:r>
              <a:rPr lang="en-US" sz="2000" dirty="0" smtClean="0">
                <a:latin typeface="+mj-lt"/>
              </a:rPr>
              <a:t>at </a:t>
            </a:r>
            <a:r>
              <a:rPr lang="en-US" sz="2000" dirty="0">
                <a:latin typeface="+mj-lt"/>
              </a:rPr>
              <a:t>this </a:t>
            </a:r>
            <a:r>
              <a:rPr lang="en-US" sz="2000" dirty="0" smtClean="0">
                <a:latin typeface="+mj-lt"/>
              </a:rPr>
              <a:t>time.</a:t>
            </a:r>
          </a:p>
          <a:p>
            <a:pPr marL="342900" indent="-342900">
              <a:buFont typeface="Arial" pitchFamily="34" charset="0"/>
              <a:buChar char="•"/>
            </a:pPr>
            <a:r>
              <a:rPr lang="en-US" sz="2000" b="1" dirty="0" smtClean="0">
                <a:latin typeface="+mj-lt"/>
              </a:rPr>
              <a:t>Ideas: </a:t>
            </a:r>
            <a:r>
              <a:rPr lang="en-US" sz="2000" dirty="0">
                <a:latin typeface="+mj-lt"/>
                <a:hlinkClick r:id="rId2" action="ppaction://hlinkfile"/>
              </a:rPr>
              <a:t>Problem Based Ideas</a:t>
            </a:r>
            <a:endParaRPr lang="en-US" sz="2000" dirty="0">
              <a:latin typeface="+mj-lt"/>
            </a:endParaRPr>
          </a:p>
          <a:p>
            <a:pPr marL="342900" lvl="0" indent="-342900">
              <a:buFont typeface="Arial" pitchFamily="34" charset="0"/>
              <a:buChar char="•"/>
            </a:pPr>
            <a:r>
              <a:rPr lang="en-US" sz="2000" b="1" dirty="0" smtClean="0">
                <a:latin typeface="+mj-lt"/>
              </a:rPr>
              <a:t>THEN</a:t>
            </a:r>
            <a:r>
              <a:rPr lang="en-US" sz="2000" dirty="0" smtClean="0">
                <a:latin typeface="+mj-lt"/>
              </a:rPr>
              <a:t> </a:t>
            </a:r>
            <a:r>
              <a:rPr lang="en-US" sz="2000" dirty="0">
                <a:latin typeface="+mj-lt"/>
              </a:rPr>
              <a:t>- </a:t>
            </a:r>
            <a:r>
              <a:rPr lang="en-US" sz="2000" dirty="0" smtClean="0">
                <a:latin typeface="+mj-lt"/>
              </a:rPr>
              <a:t>Choose - most </a:t>
            </a:r>
            <a:r>
              <a:rPr lang="en-US" sz="2000" dirty="0">
                <a:latin typeface="+mj-lt"/>
              </a:rPr>
              <a:t>exciting and spurs the most curricular connections from your team. </a:t>
            </a:r>
            <a:endParaRPr lang="en-US" sz="2000" dirty="0" smtClean="0">
              <a:latin typeface="+mj-lt"/>
            </a:endParaRPr>
          </a:p>
          <a:p>
            <a:pPr marL="342900" lvl="0" indent="-342900">
              <a:buFont typeface="Arial" pitchFamily="34" charset="0"/>
              <a:buChar char="•"/>
            </a:pPr>
            <a:r>
              <a:rPr lang="en-US" sz="2000" b="1" dirty="0" smtClean="0">
                <a:latin typeface="+mj-lt"/>
              </a:rPr>
              <a:t>YOU </a:t>
            </a:r>
            <a:r>
              <a:rPr lang="en-US" sz="2000" b="1" dirty="0">
                <a:latin typeface="+mj-lt"/>
              </a:rPr>
              <a:t>MUST </a:t>
            </a:r>
            <a:r>
              <a:rPr lang="en-US" sz="2000" dirty="0">
                <a:latin typeface="+mj-lt"/>
              </a:rPr>
              <a:t>– Turn the challenge into a DRIVING QUESTION. The students should be solving a problem, not just following the steps to create a product or complete a model/science experiment. </a:t>
            </a:r>
            <a:endParaRPr lang="en-US" sz="2000" i="1" dirty="0">
              <a:latin typeface="+mj-lt"/>
            </a:endParaRPr>
          </a:p>
          <a:p>
            <a:pPr lvl="0"/>
            <a:endParaRPr lang="en-US" sz="1600" i="1" dirty="0" smtClean="0">
              <a:latin typeface="+mj-lt"/>
            </a:endParaRPr>
          </a:p>
          <a:p>
            <a:pPr lvl="0" algn="ctr"/>
            <a:r>
              <a:rPr lang="en-US" sz="3600" b="1" dirty="0">
                <a:solidFill>
                  <a:srgbClr val="10CF9B">
                    <a:lumMod val="75000"/>
                  </a:srgbClr>
                </a:solidFill>
                <a:latin typeface="Century Gothic"/>
              </a:rPr>
              <a:t>The </a:t>
            </a:r>
            <a:r>
              <a:rPr lang="en-US" sz="3600" b="1" dirty="0" smtClean="0">
                <a:solidFill>
                  <a:srgbClr val="10CF9B">
                    <a:lumMod val="75000"/>
                  </a:srgbClr>
                </a:solidFill>
                <a:latin typeface="Century Gothic"/>
              </a:rPr>
              <a:t>Planning of The </a:t>
            </a:r>
            <a:r>
              <a:rPr lang="en-US" sz="3600" b="1" dirty="0">
                <a:solidFill>
                  <a:srgbClr val="10CF9B">
                    <a:lumMod val="75000"/>
                  </a:srgbClr>
                </a:solidFill>
                <a:latin typeface="Century Gothic"/>
              </a:rPr>
              <a:t>Bridge Challenge</a:t>
            </a:r>
          </a:p>
          <a:p>
            <a:r>
              <a:rPr lang="en-US" sz="2800" dirty="0" smtClean="0">
                <a:latin typeface="+mj-lt"/>
              </a:rPr>
              <a:t>How </a:t>
            </a:r>
            <a:r>
              <a:rPr lang="en-US" sz="2800" dirty="0">
                <a:latin typeface="+mj-lt"/>
              </a:rPr>
              <a:t>will your team build the most cost effective bridge that meets specific height and strength requirements?                           </a:t>
            </a:r>
          </a:p>
        </p:txBody>
      </p:sp>
    </p:spTree>
    <p:extLst>
      <p:ext uri="{BB962C8B-B14F-4D97-AF65-F5344CB8AC3E}">
        <p14:creationId xmlns:p14="http://schemas.microsoft.com/office/powerpoint/2010/main" val="3596070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212" y="304800"/>
            <a:ext cx="8458200" cy="6170920"/>
          </a:xfrm>
          <a:prstGeom prst="rect">
            <a:avLst/>
          </a:prstGeom>
        </p:spPr>
        <p:txBody>
          <a:bodyPr wrap="square">
            <a:spAutoFit/>
          </a:bodyPr>
          <a:lstStyle/>
          <a:p>
            <a:pPr lvl="0" algn="ctr"/>
            <a:r>
              <a:rPr lang="en-US" sz="3800" b="1" dirty="0" smtClean="0">
                <a:solidFill>
                  <a:schemeClr val="accent4">
                    <a:lumMod val="75000"/>
                  </a:schemeClr>
                </a:solidFill>
                <a:latin typeface="+mj-lt"/>
              </a:rPr>
              <a:t>Stage 3: Brainstorm Curriculum Connections</a:t>
            </a:r>
          </a:p>
          <a:p>
            <a:pPr lvl="0"/>
            <a:r>
              <a:rPr lang="en-US" sz="2000" dirty="0" smtClean="0">
                <a:latin typeface="Cambria"/>
                <a:ea typeface="Calibri"/>
                <a:cs typeface="Times New Roman"/>
                <a:sym typeface="Symbol"/>
              </a:rPr>
              <a:t>  </a:t>
            </a:r>
            <a:r>
              <a:rPr lang="en-US" sz="2000" i="1" dirty="0">
                <a:latin typeface="Cambria"/>
                <a:ea typeface="Calibri"/>
                <a:cs typeface="Times New Roman"/>
              </a:rPr>
              <a:t>Align Core Subjects, Fine Arts, World Language, and Technical Subjects </a:t>
            </a:r>
            <a:endParaRPr lang="en-US" sz="2000" i="1" dirty="0" smtClean="0">
              <a:latin typeface="Cambria"/>
              <a:ea typeface="Calibri"/>
              <a:cs typeface="Times New Roman"/>
            </a:endParaRPr>
          </a:p>
          <a:p>
            <a:pPr lvl="0"/>
            <a:r>
              <a:rPr lang="en-US" sz="2000" i="1" dirty="0">
                <a:latin typeface="Cambria"/>
                <a:ea typeface="Calibri"/>
                <a:cs typeface="Times New Roman"/>
              </a:rPr>
              <a:t> </a:t>
            </a:r>
            <a:r>
              <a:rPr lang="en-US" sz="2000" i="1" dirty="0" smtClean="0">
                <a:latin typeface="Cambria"/>
                <a:ea typeface="Calibri"/>
                <a:cs typeface="Times New Roman"/>
              </a:rPr>
              <a:t>     Curriculum</a:t>
            </a:r>
            <a:endParaRPr lang="en-US" sz="2000" dirty="0">
              <a:latin typeface="Century Gothic"/>
              <a:ea typeface="Calibri"/>
              <a:cs typeface="Times New Roman"/>
            </a:endParaRPr>
          </a:p>
          <a:p>
            <a:pPr marL="342900" marR="22860" lvl="0" indent="-342900">
              <a:lnSpc>
                <a:spcPct val="115000"/>
              </a:lnSpc>
              <a:spcBef>
                <a:spcPts val="0"/>
              </a:spcBef>
              <a:spcAft>
                <a:spcPts val="0"/>
              </a:spcAft>
              <a:buFont typeface="Arial" pitchFamily="34" charset="0"/>
              <a:buChar char="•"/>
            </a:pPr>
            <a:r>
              <a:rPr lang="en-US" sz="2000" dirty="0">
                <a:latin typeface="Century Gothic"/>
                <a:ea typeface="Calibri"/>
                <a:cs typeface="Times New Roman"/>
              </a:rPr>
              <a:t>Create a </a:t>
            </a:r>
            <a:r>
              <a:rPr lang="en-US" sz="2000" b="1" dirty="0">
                <a:latin typeface="Century Gothic"/>
                <a:ea typeface="Calibri"/>
                <a:cs typeface="Times New Roman"/>
              </a:rPr>
              <a:t>Curricular Connection Web</a:t>
            </a:r>
          </a:p>
          <a:p>
            <a:pPr marL="342900" marR="22860" lvl="0" indent="-342900">
              <a:lnSpc>
                <a:spcPct val="115000"/>
              </a:lnSpc>
              <a:spcBef>
                <a:spcPts val="0"/>
              </a:spcBef>
              <a:spcAft>
                <a:spcPts val="0"/>
              </a:spcAft>
              <a:buFont typeface="Arial" pitchFamily="34" charset="0"/>
              <a:buChar char="•"/>
            </a:pPr>
            <a:r>
              <a:rPr lang="en-US" sz="2000" dirty="0">
                <a:latin typeface="Century Gothic"/>
                <a:ea typeface="Calibri"/>
                <a:cs typeface="Times New Roman"/>
              </a:rPr>
              <a:t>Think Outside the Box!</a:t>
            </a:r>
          </a:p>
          <a:p>
            <a:pPr marL="342900" marR="22860" lvl="0" indent="-342900">
              <a:lnSpc>
                <a:spcPct val="115000"/>
              </a:lnSpc>
              <a:spcBef>
                <a:spcPts val="0"/>
              </a:spcBef>
              <a:spcAft>
                <a:spcPts val="0"/>
              </a:spcAft>
              <a:buFont typeface="Arial" pitchFamily="34" charset="0"/>
              <a:buChar char="•"/>
            </a:pPr>
            <a:r>
              <a:rPr lang="en-US" sz="2000" dirty="0">
                <a:latin typeface="Century Gothic"/>
                <a:ea typeface="Calibri"/>
                <a:cs typeface="Times New Roman"/>
              </a:rPr>
              <a:t>Do </a:t>
            </a:r>
            <a:r>
              <a:rPr lang="en-US" sz="2000" b="1" u="sng" dirty="0">
                <a:latin typeface="Century Gothic"/>
                <a:ea typeface="Calibri"/>
                <a:cs typeface="Times New Roman"/>
              </a:rPr>
              <a:t>NOT</a:t>
            </a:r>
            <a:r>
              <a:rPr lang="en-US" sz="2000" dirty="0">
                <a:latin typeface="Century Gothic"/>
                <a:ea typeface="Calibri"/>
                <a:cs typeface="Times New Roman"/>
              </a:rPr>
              <a:t> eliminate any ideas yet.</a:t>
            </a:r>
          </a:p>
          <a:p>
            <a:pPr marL="342900" marR="22860" lvl="0" indent="-342900">
              <a:lnSpc>
                <a:spcPct val="115000"/>
              </a:lnSpc>
              <a:spcBef>
                <a:spcPts val="0"/>
              </a:spcBef>
              <a:spcAft>
                <a:spcPts val="0"/>
              </a:spcAft>
              <a:buFont typeface="Arial" pitchFamily="34" charset="0"/>
              <a:buChar char="•"/>
            </a:pPr>
            <a:r>
              <a:rPr lang="en-US" sz="2000" dirty="0">
                <a:latin typeface="Century Gothic"/>
                <a:ea typeface="Calibri"/>
                <a:cs typeface="Times New Roman"/>
              </a:rPr>
              <a:t>Use your </a:t>
            </a:r>
            <a:r>
              <a:rPr lang="en-US" sz="2000" i="1" dirty="0">
                <a:latin typeface="Century Gothic"/>
                <a:ea typeface="Calibri"/>
                <a:cs typeface="Times New Roman"/>
              </a:rPr>
              <a:t>Standards Charts </a:t>
            </a:r>
            <a:r>
              <a:rPr lang="en-US" sz="2000" dirty="0">
                <a:latin typeface="Century Gothic"/>
                <a:ea typeface="Calibri"/>
                <a:cs typeface="Times New Roman"/>
              </a:rPr>
              <a:t>to reference standards that still need to be addressed. </a:t>
            </a:r>
          </a:p>
          <a:p>
            <a:pPr marL="342900" indent="-342900">
              <a:buFont typeface="Arial" pitchFamily="34" charset="0"/>
              <a:buChar char="•"/>
            </a:pPr>
            <a:r>
              <a:rPr lang="en-US" sz="2400" i="1" dirty="0">
                <a:latin typeface="Cambria"/>
                <a:ea typeface="Calibri"/>
                <a:cs typeface="Times New Roman"/>
              </a:rPr>
              <a:t>How can you CREATIVELY make connections to your Driving Question or Final Product</a:t>
            </a:r>
            <a:r>
              <a:rPr lang="en-US" sz="2400" i="1" dirty="0" smtClean="0">
                <a:latin typeface="Cambria"/>
                <a:ea typeface="Calibri"/>
                <a:cs typeface="Times New Roman"/>
              </a:rPr>
              <a:t>?</a:t>
            </a:r>
          </a:p>
          <a:p>
            <a:pPr marL="342900" indent="-342900">
              <a:buFont typeface="Arial" pitchFamily="34" charset="0"/>
              <a:buChar char="•"/>
            </a:pPr>
            <a:endParaRPr lang="en-US" sz="2400" i="1" dirty="0" smtClean="0">
              <a:latin typeface="+mj-lt"/>
            </a:endParaRPr>
          </a:p>
          <a:p>
            <a:pPr lvl="0" algn="ctr"/>
            <a:r>
              <a:rPr lang="en-US" sz="3600" b="1" dirty="0" smtClean="0">
                <a:solidFill>
                  <a:srgbClr val="10CF9B">
                    <a:lumMod val="75000"/>
                  </a:srgbClr>
                </a:solidFill>
                <a:latin typeface="Century Gothic"/>
              </a:rPr>
              <a:t>The Planning of The </a:t>
            </a:r>
            <a:r>
              <a:rPr lang="en-US" sz="3600" b="1" dirty="0">
                <a:solidFill>
                  <a:srgbClr val="10CF9B">
                    <a:lumMod val="75000"/>
                  </a:srgbClr>
                </a:solidFill>
                <a:latin typeface="Century Gothic"/>
              </a:rPr>
              <a:t>Bridge Challenge</a:t>
            </a:r>
          </a:p>
          <a:p>
            <a:r>
              <a:rPr lang="en-US" sz="2800" dirty="0" smtClean="0">
                <a:latin typeface="+mj-lt"/>
              </a:rPr>
              <a:t>I created the connection web on the next page </a:t>
            </a:r>
            <a:endParaRPr lang="en-US" sz="2800" dirty="0">
              <a:latin typeface="+mj-lt"/>
            </a:endParaRPr>
          </a:p>
        </p:txBody>
      </p:sp>
      <p:cxnSp>
        <p:nvCxnSpPr>
          <p:cNvPr id="4" name="Straight Arrow Connector 3"/>
          <p:cNvCxnSpPr/>
          <p:nvPr/>
        </p:nvCxnSpPr>
        <p:spPr>
          <a:xfrm>
            <a:off x="1524000" y="6172200"/>
            <a:ext cx="70104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760242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10714611"/>
              </p:ext>
            </p:extLst>
          </p:nvPr>
        </p:nvGraphicFramePr>
        <p:xfrm>
          <a:off x="457200" y="457200"/>
          <a:ext cx="8229600" cy="5890260"/>
        </p:xfrm>
        <a:graphic>
          <a:graphicData uri="http://schemas.openxmlformats.org/drawingml/2006/table">
            <a:tbl>
              <a:tblPr firstRow="1" bandRow="1">
                <a:tableStyleId>{69C7853C-536D-4A76-A0AE-DD22124D55A5}</a:tableStyleId>
              </a:tblPr>
              <a:tblGrid>
                <a:gridCol w="4114800"/>
                <a:gridCol w="4114800"/>
              </a:tblGrid>
              <a:tr h="2933700">
                <a:tc>
                  <a:txBody>
                    <a:bodyPr/>
                    <a:lstStyle/>
                    <a:p>
                      <a:pPr algn="ctr"/>
                      <a:r>
                        <a:rPr lang="en-US" sz="2800" u="sng" dirty="0" smtClean="0"/>
                        <a:t>ELA</a:t>
                      </a:r>
                    </a:p>
                    <a:p>
                      <a:pPr algn="ctr"/>
                      <a:r>
                        <a:rPr lang="en-US" sz="2000" dirty="0" smtClean="0"/>
                        <a:t>Presentation</a:t>
                      </a:r>
                    </a:p>
                    <a:p>
                      <a:pPr algn="ctr"/>
                      <a:r>
                        <a:rPr lang="en-US" sz="2000" dirty="0" smtClean="0"/>
                        <a:t>Speech</a:t>
                      </a:r>
                    </a:p>
                    <a:p>
                      <a:pPr algn="ctr"/>
                      <a:r>
                        <a:rPr lang="en-US" sz="2000" dirty="0" smtClean="0"/>
                        <a:t>Journal Response</a:t>
                      </a:r>
                    </a:p>
                    <a:p>
                      <a:pPr algn="ctr"/>
                      <a:r>
                        <a:rPr lang="en-US" sz="2000" dirty="0" smtClean="0"/>
                        <a:t>Non-Fiction Reading Skills</a:t>
                      </a:r>
                    </a:p>
                    <a:p>
                      <a:pPr algn="ctr"/>
                      <a:r>
                        <a:rPr lang="en-US" sz="2000" dirty="0" smtClean="0"/>
                        <a:t>Fictional Reading Skills</a:t>
                      </a:r>
                    </a:p>
                    <a:p>
                      <a:pPr algn="ctr"/>
                      <a:r>
                        <a:rPr lang="en-US" sz="2000" dirty="0" smtClean="0"/>
                        <a:t>Grammar Skills</a:t>
                      </a:r>
                    </a:p>
                    <a:p>
                      <a:pPr algn="ctr"/>
                      <a:r>
                        <a:rPr lang="en-US" sz="2000" dirty="0" smtClean="0"/>
                        <a:t>Vocabulary</a:t>
                      </a:r>
                      <a:r>
                        <a:rPr lang="en-US" sz="2000" baseline="0" dirty="0" smtClean="0"/>
                        <a:t> Skills</a:t>
                      </a:r>
                      <a:endParaRPr lang="en-US" sz="2000" dirty="0"/>
                    </a:p>
                  </a:txBody>
                  <a:tcPr>
                    <a:solidFill>
                      <a:schemeClr val="bg2">
                        <a:lumMod val="25000"/>
                      </a:schemeClr>
                    </a:solidFill>
                  </a:tcPr>
                </a:tc>
                <a:tc>
                  <a:txBody>
                    <a:bodyPr/>
                    <a:lstStyle/>
                    <a:p>
                      <a:pPr algn="ctr"/>
                      <a:r>
                        <a:rPr kumimoji="0" lang="en-US" sz="2800" b="1" u="sng" kern="1200" dirty="0" smtClean="0">
                          <a:solidFill>
                            <a:schemeClr val="lt1"/>
                          </a:solidFill>
                          <a:latin typeface="+mn-lt"/>
                          <a:ea typeface="+mn-ea"/>
                          <a:cs typeface="+mn-cs"/>
                        </a:rPr>
                        <a:t>Math</a:t>
                      </a:r>
                    </a:p>
                    <a:p>
                      <a:pPr marL="0" algn="ctr" rtl="0" eaLnBrk="1" latinLnBrk="0" hangingPunct="1"/>
                      <a:r>
                        <a:rPr kumimoji="0" lang="en-US" sz="2000" b="1" kern="1200" dirty="0" smtClean="0">
                          <a:solidFill>
                            <a:schemeClr val="lt1"/>
                          </a:solidFill>
                          <a:latin typeface="+mn-lt"/>
                          <a:ea typeface="+mn-ea"/>
                          <a:cs typeface="+mn-cs"/>
                        </a:rPr>
                        <a:t>Cost Effective (Money)</a:t>
                      </a:r>
                    </a:p>
                    <a:p>
                      <a:pPr marL="0" algn="ctr" rtl="0" eaLnBrk="1" latinLnBrk="0" hangingPunct="1"/>
                      <a:r>
                        <a:rPr kumimoji="0" lang="en-US" sz="2000" b="1" kern="1200" dirty="0" smtClean="0">
                          <a:solidFill>
                            <a:schemeClr val="lt1"/>
                          </a:solidFill>
                          <a:latin typeface="+mn-lt"/>
                          <a:ea typeface="+mn-ea"/>
                          <a:cs typeface="+mn-cs"/>
                        </a:rPr>
                        <a:t>Measurement (Length/Width)</a:t>
                      </a:r>
                    </a:p>
                    <a:p>
                      <a:pPr marL="0" algn="ctr" rtl="0" eaLnBrk="1" latinLnBrk="0" hangingPunct="1"/>
                      <a:r>
                        <a:rPr kumimoji="0" lang="en-US" sz="2000" b="1" kern="1200" dirty="0" smtClean="0">
                          <a:solidFill>
                            <a:schemeClr val="lt1"/>
                          </a:solidFill>
                          <a:latin typeface="+mn-lt"/>
                          <a:ea typeface="+mn-ea"/>
                          <a:cs typeface="+mn-cs"/>
                        </a:rPr>
                        <a:t>Metric Conversions</a:t>
                      </a:r>
                    </a:p>
                    <a:p>
                      <a:pPr marL="0" algn="ctr" rtl="0" eaLnBrk="1" latinLnBrk="0" hangingPunct="1"/>
                      <a:r>
                        <a:rPr kumimoji="0" lang="en-US" sz="2000" b="1" kern="1200" dirty="0" smtClean="0">
                          <a:solidFill>
                            <a:schemeClr val="lt1"/>
                          </a:solidFill>
                          <a:latin typeface="+mn-lt"/>
                          <a:ea typeface="+mn-ea"/>
                          <a:cs typeface="+mn-cs"/>
                        </a:rPr>
                        <a:t>Geometry</a:t>
                      </a:r>
                    </a:p>
                    <a:p>
                      <a:pPr marL="0" algn="ctr" rtl="0" eaLnBrk="1" latinLnBrk="0" hangingPunct="1"/>
                      <a:r>
                        <a:rPr kumimoji="0" lang="en-US" sz="2000" b="1" kern="1200" dirty="0" smtClean="0">
                          <a:solidFill>
                            <a:schemeClr val="lt1"/>
                          </a:solidFill>
                          <a:latin typeface="+mn-lt"/>
                          <a:ea typeface="+mn-ea"/>
                          <a:cs typeface="+mn-cs"/>
                        </a:rPr>
                        <a:t>Graphing Data</a:t>
                      </a:r>
                    </a:p>
                    <a:p>
                      <a:pPr marL="0" algn="ctr" rtl="0" eaLnBrk="1" latinLnBrk="0" hangingPunct="1"/>
                      <a:r>
                        <a:rPr kumimoji="0" lang="en-US" sz="2000" b="1" kern="1200" dirty="0" smtClean="0">
                          <a:solidFill>
                            <a:schemeClr val="lt1"/>
                          </a:solidFill>
                          <a:latin typeface="+mn-lt"/>
                          <a:ea typeface="+mn-ea"/>
                          <a:cs typeface="+mn-cs"/>
                        </a:rPr>
                        <a:t>Charting Data</a:t>
                      </a:r>
                    </a:p>
                    <a:p>
                      <a:endParaRPr lang="en-US" dirty="0"/>
                    </a:p>
                  </a:txBody>
                  <a:tcPr>
                    <a:solidFill>
                      <a:schemeClr val="accent5">
                        <a:lumMod val="75000"/>
                      </a:schemeClr>
                    </a:solidFill>
                  </a:tcPr>
                </a:tc>
              </a:tr>
              <a:tr h="2933700">
                <a:tc>
                  <a:txBody>
                    <a:bodyPr/>
                    <a:lstStyle/>
                    <a:p>
                      <a:pPr algn="ctr"/>
                      <a:r>
                        <a:rPr kumimoji="0" lang="en-US" sz="2800" b="1" u="sng" kern="1200" dirty="0" smtClean="0">
                          <a:solidFill>
                            <a:schemeClr val="lt1"/>
                          </a:solidFill>
                          <a:latin typeface="+mn-lt"/>
                          <a:ea typeface="+mn-ea"/>
                          <a:cs typeface="+mn-cs"/>
                        </a:rPr>
                        <a:t>Science</a:t>
                      </a:r>
                    </a:p>
                    <a:p>
                      <a:pPr marL="0" algn="ctr" rtl="0" eaLnBrk="1" latinLnBrk="0" hangingPunct="1"/>
                      <a:r>
                        <a:rPr kumimoji="0" lang="en-US" sz="2000" b="1" kern="1200" dirty="0" smtClean="0">
                          <a:solidFill>
                            <a:schemeClr val="lt1"/>
                          </a:solidFill>
                          <a:latin typeface="+mn-lt"/>
                          <a:ea typeface="+mn-ea"/>
                          <a:cs typeface="+mn-cs"/>
                        </a:rPr>
                        <a:t>Engineering</a:t>
                      </a:r>
                    </a:p>
                    <a:p>
                      <a:pPr marL="0" algn="ctr" rtl="0" eaLnBrk="1" latinLnBrk="0" hangingPunct="1"/>
                      <a:r>
                        <a:rPr kumimoji="0" lang="en-US" sz="2000" b="1" kern="1200" dirty="0" smtClean="0">
                          <a:solidFill>
                            <a:schemeClr val="lt1"/>
                          </a:solidFill>
                          <a:latin typeface="+mn-lt"/>
                          <a:ea typeface="+mn-ea"/>
                          <a:cs typeface="+mn-cs"/>
                        </a:rPr>
                        <a:t>Disasters</a:t>
                      </a:r>
                    </a:p>
                    <a:p>
                      <a:pPr marL="0" algn="ctr" rtl="0" eaLnBrk="1" latinLnBrk="0" hangingPunct="1"/>
                      <a:r>
                        <a:rPr kumimoji="0" lang="en-US" sz="2000" b="1" kern="1200" dirty="0" smtClean="0">
                          <a:solidFill>
                            <a:schemeClr val="lt1"/>
                          </a:solidFill>
                          <a:latin typeface="+mn-lt"/>
                          <a:ea typeface="+mn-ea"/>
                          <a:cs typeface="+mn-cs"/>
                        </a:rPr>
                        <a:t>Water Flow/Speed</a:t>
                      </a:r>
                    </a:p>
                    <a:p>
                      <a:pPr marL="0" algn="ctr" rtl="0" eaLnBrk="1" latinLnBrk="0" hangingPunct="1"/>
                      <a:r>
                        <a:rPr kumimoji="0" lang="en-US" sz="2000" b="1" kern="1200" dirty="0" smtClean="0">
                          <a:solidFill>
                            <a:schemeClr val="lt1"/>
                          </a:solidFill>
                          <a:latin typeface="+mn-lt"/>
                          <a:ea typeface="+mn-ea"/>
                          <a:cs typeface="+mn-cs"/>
                        </a:rPr>
                        <a:t>Dams, Hydropower and Other Green Energy</a:t>
                      </a:r>
                    </a:p>
                    <a:p>
                      <a:pPr marL="0" algn="ctr" rtl="0" eaLnBrk="1" latinLnBrk="0" hangingPunct="1"/>
                      <a:r>
                        <a:rPr kumimoji="0" lang="en-US" sz="2000" b="1" kern="1200" dirty="0" smtClean="0">
                          <a:solidFill>
                            <a:schemeClr val="lt1"/>
                          </a:solidFill>
                          <a:latin typeface="+mn-lt"/>
                          <a:ea typeface="+mn-ea"/>
                          <a:cs typeface="+mn-cs"/>
                        </a:rPr>
                        <a:t>Water cycle</a:t>
                      </a:r>
                      <a:endParaRPr kumimoji="0" lang="en-US" sz="2000" b="1" kern="1200" dirty="0">
                        <a:solidFill>
                          <a:schemeClr val="lt1"/>
                        </a:solidFill>
                        <a:latin typeface="+mn-lt"/>
                        <a:ea typeface="+mn-ea"/>
                        <a:cs typeface="+mn-cs"/>
                      </a:endParaRPr>
                    </a:p>
                  </a:txBody>
                  <a:tcPr>
                    <a:solidFill>
                      <a:schemeClr val="accent1">
                        <a:lumMod val="50000"/>
                        <a:alpha val="40000"/>
                      </a:schemeClr>
                    </a:solidFill>
                  </a:tcPr>
                </a:tc>
                <a:tc>
                  <a:txBody>
                    <a:bodyPr/>
                    <a:lstStyle/>
                    <a:p>
                      <a:pPr algn="ctr"/>
                      <a:r>
                        <a:rPr kumimoji="0" lang="en-US" sz="2800" b="1" u="sng" kern="1200" dirty="0" smtClean="0">
                          <a:solidFill>
                            <a:schemeClr val="lt1"/>
                          </a:solidFill>
                          <a:latin typeface="+mn-lt"/>
                          <a:ea typeface="+mn-ea"/>
                          <a:cs typeface="+mn-cs"/>
                        </a:rPr>
                        <a:t>Social Studies</a:t>
                      </a:r>
                    </a:p>
                    <a:p>
                      <a:pPr marL="0" algn="ctr" rtl="0" eaLnBrk="1" latinLnBrk="0" hangingPunct="1"/>
                      <a:r>
                        <a:rPr kumimoji="0" lang="en-US" sz="2000" b="1" kern="1200" dirty="0" smtClean="0">
                          <a:solidFill>
                            <a:schemeClr val="lt1"/>
                          </a:solidFill>
                          <a:latin typeface="+mn-lt"/>
                          <a:ea typeface="+mn-ea"/>
                          <a:cs typeface="+mn-cs"/>
                        </a:rPr>
                        <a:t>Famous Bridges</a:t>
                      </a:r>
                    </a:p>
                    <a:p>
                      <a:pPr marL="0" algn="ctr" rtl="0" eaLnBrk="1" latinLnBrk="0" hangingPunct="1"/>
                      <a:r>
                        <a:rPr kumimoji="0" lang="en-US" sz="2000" b="1" kern="1200" dirty="0" smtClean="0">
                          <a:solidFill>
                            <a:schemeClr val="lt1"/>
                          </a:solidFill>
                          <a:latin typeface="+mn-lt"/>
                          <a:ea typeface="+mn-ea"/>
                          <a:cs typeface="+mn-cs"/>
                        </a:rPr>
                        <a:t>City History</a:t>
                      </a:r>
                    </a:p>
                    <a:p>
                      <a:pPr marL="0" algn="ctr" rtl="0" eaLnBrk="1" latinLnBrk="0" hangingPunct="1"/>
                      <a:r>
                        <a:rPr kumimoji="0" lang="en-US" sz="2000" b="1" kern="1200" dirty="0" smtClean="0">
                          <a:solidFill>
                            <a:schemeClr val="lt1"/>
                          </a:solidFill>
                          <a:latin typeface="+mn-lt"/>
                          <a:ea typeface="+mn-ea"/>
                          <a:cs typeface="+mn-cs"/>
                        </a:rPr>
                        <a:t>Maps and Geography</a:t>
                      </a:r>
                    </a:p>
                    <a:p>
                      <a:pPr marL="0" algn="ctr" rtl="0" eaLnBrk="1" latinLnBrk="0" hangingPunct="1"/>
                      <a:r>
                        <a:rPr kumimoji="0" lang="en-US" sz="2000" b="1" kern="1200" dirty="0" smtClean="0">
                          <a:solidFill>
                            <a:schemeClr val="lt1"/>
                          </a:solidFill>
                          <a:latin typeface="+mn-lt"/>
                          <a:ea typeface="+mn-ea"/>
                          <a:cs typeface="+mn-cs"/>
                        </a:rPr>
                        <a:t>Travel, Getting from Place to Place</a:t>
                      </a:r>
                    </a:p>
                    <a:p>
                      <a:pPr marL="0" algn="ctr" rtl="0" eaLnBrk="1" latinLnBrk="0" hangingPunct="1"/>
                      <a:r>
                        <a:rPr kumimoji="0" lang="en-US" sz="2000" b="1" kern="1200" dirty="0" smtClean="0">
                          <a:solidFill>
                            <a:schemeClr val="lt1"/>
                          </a:solidFill>
                          <a:latin typeface="+mn-lt"/>
                          <a:ea typeface="+mn-ea"/>
                          <a:cs typeface="+mn-cs"/>
                        </a:rPr>
                        <a:t>Natural Resources</a:t>
                      </a:r>
                    </a:p>
                    <a:p>
                      <a:pPr marL="0" algn="ctr" rtl="0" eaLnBrk="1" latinLnBrk="0" hangingPunct="1"/>
                      <a:r>
                        <a:rPr kumimoji="0" lang="en-US" sz="2000" b="1" kern="1200" dirty="0" smtClean="0">
                          <a:solidFill>
                            <a:schemeClr val="lt1"/>
                          </a:solidFill>
                          <a:latin typeface="+mn-lt"/>
                          <a:ea typeface="+mn-ea"/>
                          <a:cs typeface="+mn-cs"/>
                        </a:rPr>
                        <a:t>Trade</a:t>
                      </a:r>
                    </a:p>
                    <a:p>
                      <a:pPr marL="0" algn="ctr" rtl="0" eaLnBrk="1" latinLnBrk="0" hangingPunct="1"/>
                      <a:r>
                        <a:rPr kumimoji="0" lang="en-US" sz="2000" b="1" kern="1200" dirty="0" smtClean="0">
                          <a:solidFill>
                            <a:schemeClr val="lt1"/>
                          </a:solidFill>
                          <a:latin typeface="+mn-lt"/>
                          <a:ea typeface="+mn-ea"/>
                          <a:cs typeface="+mn-cs"/>
                        </a:rPr>
                        <a:t>War (Importance)</a:t>
                      </a:r>
                      <a:endParaRPr kumimoji="0" lang="en-US" sz="2000" b="1" kern="1200" dirty="0">
                        <a:solidFill>
                          <a:schemeClr val="lt1"/>
                        </a:solidFill>
                        <a:latin typeface="+mn-lt"/>
                        <a:ea typeface="+mn-ea"/>
                        <a:cs typeface="+mn-cs"/>
                      </a:endParaRPr>
                    </a:p>
                  </a:txBody>
                  <a:tcPr>
                    <a:solidFill>
                      <a:schemeClr val="accent3">
                        <a:lumMod val="50000"/>
                        <a:alpha val="40000"/>
                      </a:schemeClr>
                    </a:solidFill>
                  </a:tcPr>
                </a:tc>
              </a:tr>
            </a:tbl>
          </a:graphicData>
        </a:graphic>
      </p:graphicFrame>
    </p:spTree>
    <p:extLst>
      <p:ext uri="{BB962C8B-B14F-4D97-AF65-F5344CB8AC3E}">
        <p14:creationId xmlns:p14="http://schemas.microsoft.com/office/powerpoint/2010/main" val="4181342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212" y="304800"/>
            <a:ext cx="8458200" cy="6223242"/>
          </a:xfrm>
          <a:prstGeom prst="rect">
            <a:avLst/>
          </a:prstGeom>
        </p:spPr>
        <p:txBody>
          <a:bodyPr wrap="square">
            <a:spAutoFit/>
          </a:bodyPr>
          <a:lstStyle/>
          <a:p>
            <a:pPr lvl="0" algn="ctr"/>
            <a:r>
              <a:rPr lang="en-US" sz="3800" b="1" dirty="0" smtClean="0">
                <a:solidFill>
                  <a:schemeClr val="accent4">
                    <a:lumMod val="75000"/>
                  </a:schemeClr>
                </a:solidFill>
                <a:latin typeface="+mj-lt"/>
              </a:rPr>
              <a:t>Stage 4: Choose Lessons &amp; Standards</a:t>
            </a:r>
          </a:p>
          <a:p>
            <a:pPr lvl="0"/>
            <a:r>
              <a:rPr lang="en-US" sz="2400" dirty="0" smtClean="0">
                <a:latin typeface="Cambria"/>
                <a:ea typeface="Calibri"/>
                <a:cs typeface="Times New Roman"/>
                <a:sym typeface="Symbol"/>
              </a:rPr>
              <a:t>     </a:t>
            </a:r>
            <a:r>
              <a:rPr lang="en-US" sz="2400" i="1" dirty="0">
                <a:latin typeface="Cambria"/>
                <a:ea typeface="Calibri"/>
                <a:cs typeface="Times New Roman"/>
              </a:rPr>
              <a:t>Make decisions about which activities, products, projects, </a:t>
            </a:r>
            <a:endParaRPr lang="en-US" sz="2400" i="1" dirty="0" smtClean="0">
              <a:latin typeface="Cambria"/>
              <a:ea typeface="Calibri"/>
              <a:cs typeface="Times New Roman"/>
            </a:endParaRPr>
          </a:p>
          <a:p>
            <a:pPr lvl="0"/>
            <a:r>
              <a:rPr lang="en-US" sz="2400" i="1" dirty="0">
                <a:latin typeface="Cambria"/>
                <a:ea typeface="Calibri"/>
                <a:cs typeface="Times New Roman"/>
              </a:rPr>
              <a:t> </a:t>
            </a:r>
            <a:r>
              <a:rPr lang="en-US" sz="2400" i="1" dirty="0" smtClean="0">
                <a:latin typeface="Cambria"/>
                <a:ea typeface="Calibri"/>
                <a:cs typeface="Times New Roman"/>
              </a:rPr>
              <a:t>    and </a:t>
            </a:r>
            <a:r>
              <a:rPr lang="en-US" sz="2400" i="1" dirty="0">
                <a:latin typeface="Cambria"/>
                <a:ea typeface="Calibri"/>
                <a:cs typeface="Times New Roman"/>
              </a:rPr>
              <a:t>standards you want to address. </a:t>
            </a:r>
            <a:endParaRPr lang="en-US" sz="2400" dirty="0">
              <a:latin typeface="Century Gothic"/>
              <a:ea typeface="Calibri"/>
              <a:cs typeface="Times New Roman"/>
            </a:endParaRPr>
          </a:p>
          <a:p>
            <a:pPr marL="342900" marR="22860" lvl="0" indent="-342900">
              <a:lnSpc>
                <a:spcPct val="115000"/>
              </a:lnSpc>
              <a:spcBef>
                <a:spcPts val="0"/>
              </a:spcBef>
              <a:spcAft>
                <a:spcPts val="0"/>
              </a:spcAft>
              <a:buFont typeface="Arial" pitchFamily="34" charset="0"/>
              <a:buChar char="•"/>
            </a:pPr>
            <a:r>
              <a:rPr lang="en-US" sz="2400" dirty="0">
                <a:latin typeface="Century Gothic"/>
                <a:ea typeface="Calibri"/>
                <a:cs typeface="Times New Roman"/>
              </a:rPr>
              <a:t>Choose at least one product that </a:t>
            </a:r>
            <a:r>
              <a:rPr lang="en-US" sz="2400" b="1" u="sng" dirty="0">
                <a:latin typeface="Century Gothic"/>
                <a:ea typeface="Calibri"/>
                <a:cs typeface="Times New Roman"/>
              </a:rPr>
              <a:t>integrates</a:t>
            </a:r>
            <a:r>
              <a:rPr lang="en-US" sz="2400" dirty="0">
                <a:latin typeface="Century Gothic"/>
                <a:ea typeface="Calibri"/>
                <a:cs typeface="Times New Roman"/>
              </a:rPr>
              <a:t> all subject areas and </a:t>
            </a:r>
            <a:r>
              <a:rPr lang="en-US" sz="2400" u="sng" dirty="0">
                <a:latin typeface="Century Gothic"/>
                <a:ea typeface="Calibri"/>
                <a:cs typeface="Times New Roman"/>
              </a:rPr>
              <a:t>will have a COMMON RUBRIC</a:t>
            </a:r>
            <a:r>
              <a:rPr lang="en-US" sz="2400" dirty="0">
                <a:latin typeface="Century Gothic"/>
                <a:ea typeface="Calibri"/>
                <a:cs typeface="Times New Roman"/>
              </a:rPr>
              <a:t>.</a:t>
            </a:r>
          </a:p>
          <a:p>
            <a:pPr marL="342900" marR="22860" lvl="0" indent="-342900">
              <a:lnSpc>
                <a:spcPct val="115000"/>
              </a:lnSpc>
              <a:spcBef>
                <a:spcPts val="0"/>
              </a:spcBef>
              <a:spcAft>
                <a:spcPts val="0"/>
              </a:spcAft>
              <a:buFont typeface="Arial" pitchFamily="34" charset="0"/>
              <a:buChar char="•"/>
            </a:pPr>
            <a:r>
              <a:rPr lang="en-US" sz="2400" dirty="0">
                <a:latin typeface="Century Gothic"/>
                <a:ea typeface="Calibri"/>
                <a:cs typeface="Times New Roman"/>
              </a:rPr>
              <a:t>Pick a few standards that you can focus on and </a:t>
            </a:r>
            <a:r>
              <a:rPr lang="en-US" sz="2400" b="1" dirty="0">
                <a:latin typeface="Century Gothic"/>
                <a:ea typeface="Calibri"/>
                <a:cs typeface="Times New Roman"/>
              </a:rPr>
              <a:t>teach</a:t>
            </a:r>
            <a:r>
              <a:rPr lang="en-US" sz="2400" dirty="0">
                <a:latin typeface="Century Gothic"/>
                <a:ea typeface="Calibri"/>
                <a:cs typeface="Times New Roman"/>
              </a:rPr>
              <a:t> </a:t>
            </a:r>
            <a:r>
              <a:rPr lang="en-US" sz="2400" b="1" dirty="0">
                <a:latin typeface="Century Gothic"/>
                <a:ea typeface="Calibri"/>
                <a:cs typeface="Times New Roman"/>
              </a:rPr>
              <a:t>deeply</a:t>
            </a:r>
            <a:r>
              <a:rPr lang="en-US" sz="2400" dirty="0">
                <a:latin typeface="Century Gothic"/>
                <a:ea typeface="Calibri"/>
                <a:cs typeface="Times New Roman"/>
              </a:rPr>
              <a:t> rather than several you can touch on.</a:t>
            </a:r>
          </a:p>
          <a:p>
            <a:pPr marL="342900" indent="-342900">
              <a:buFont typeface="Arial" pitchFamily="34" charset="0"/>
              <a:buChar char="•"/>
            </a:pPr>
            <a:r>
              <a:rPr lang="en-US" sz="2400" dirty="0">
                <a:latin typeface="Century Gothic"/>
                <a:ea typeface="Calibri"/>
                <a:cs typeface="Times New Roman"/>
              </a:rPr>
              <a:t>Select </a:t>
            </a:r>
            <a:r>
              <a:rPr lang="en-US" sz="2400" u="sng" dirty="0">
                <a:latin typeface="Century Gothic"/>
                <a:ea typeface="Calibri"/>
                <a:cs typeface="Times New Roman"/>
              </a:rPr>
              <a:t>products that are engaging</a:t>
            </a:r>
            <a:r>
              <a:rPr lang="en-US" sz="2400" dirty="0">
                <a:latin typeface="Century Gothic"/>
                <a:ea typeface="Calibri"/>
                <a:cs typeface="Times New Roman"/>
              </a:rPr>
              <a:t> and will show learning of each standard. </a:t>
            </a:r>
            <a:endParaRPr lang="en-US" sz="2400" dirty="0" smtClean="0">
              <a:latin typeface="Century Gothic"/>
              <a:ea typeface="Calibri"/>
              <a:cs typeface="Times New Roman"/>
            </a:endParaRPr>
          </a:p>
          <a:p>
            <a:pPr lvl="0" algn="ctr"/>
            <a:r>
              <a:rPr lang="en-US" sz="3600" b="1" dirty="0" smtClean="0">
                <a:solidFill>
                  <a:srgbClr val="10CF9B">
                    <a:lumMod val="75000"/>
                  </a:srgbClr>
                </a:solidFill>
                <a:latin typeface="Century Gothic"/>
              </a:rPr>
              <a:t>The Planning of The </a:t>
            </a:r>
            <a:r>
              <a:rPr lang="en-US" sz="3600" b="1" dirty="0">
                <a:solidFill>
                  <a:srgbClr val="10CF9B">
                    <a:lumMod val="75000"/>
                  </a:srgbClr>
                </a:solidFill>
                <a:latin typeface="Century Gothic"/>
              </a:rPr>
              <a:t>Bridge </a:t>
            </a:r>
            <a:r>
              <a:rPr lang="en-US" sz="3600" b="1" dirty="0" smtClean="0">
                <a:solidFill>
                  <a:srgbClr val="10CF9B">
                    <a:lumMod val="75000"/>
                  </a:srgbClr>
                </a:solidFill>
                <a:latin typeface="Century Gothic"/>
              </a:rPr>
              <a:t>Challenge</a:t>
            </a:r>
          </a:p>
          <a:p>
            <a:r>
              <a:rPr lang="en-US" sz="2000" b="1" u="sng" dirty="0" smtClean="0">
                <a:latin typeface="+mj-lt"/>
              </a:rPr>
              <a:t>Math:</a:t>
            </a:r>
            <a:r>
              <a:rPr lang="en-US" sz="2000" dirty="0" smtClean="0">
                <a:latin typeface="+mj-lt"/>
              </a:rPr>
              <a:t> Measurement, Money</a:t>
            </a:r>
          </a:p>
          <a:p>
            <a:r>
              <a:rPr lang="en-US" sz="2000" b="1" u="sng" dirty="0" smtClean="0">
                <a:latin typeface="+mj-lt"/>
              </a:rPr>
              <a:t>ELA:</a:t>
            </a:r>
            <a:r>
              <a:rPr lang="en-US" sz="2000" dirty="0" smtClean="0">
                <a:latin typeface="+mj-lt"/>
              </a:rPr>
              <a:t> Speech, Non-Fiction Background</a:t>
            </a:r>
          </a:p>
          <a:p>
            <a:r>
              <a:rPr lang="en-US" sz="2000" b="1" u="sng" dirty="0">
                <a:latin typeface="+mj-lt"/>
              </a:rPr>
              <a:t>Science: </a:t>
            </a:r>
            <a:r>
              <a:rPr lang="en-US" sz="2000" dirty="0" smtClean="0">
                <a:latin typeface="+mj-lt"/>
              </a:rPr>
              <a:t>Engineering, Dams (Hydropower Energy)</a:t>
            </a:r>
          </a:p>
          <a:p>
            <a:r>
              <a:rPr lang="en-US" sz="2000" b="1" u="sng" dirty="0" smtClean="0">
                <a:latin typeface="+mj-lt"/>
              </a:rPr>
              <a:t>Social Studies: </a:t>
            </a:r>
            <a:r>
              <a:rPr lang="en-US" sz="2000" dirty="0" smtClean="0">
                <a:latin typeface="+mj-lt"/>
              </a:rPr>
              <a:t>Maps, Geography, Getting From Place to Place</a:t>
            </a:r>
            <a:endParaRPr lang="en-US" sz="2000" dirty="0">
              <a:latin typeface="+mj-lt"/>
            </a:endParaRPr>
          </a:p>
        </p:txBody>
      </p:sp>
    </p:spTree>
    <p:extLst>
      <p:ext uri="{BB962C8B-B14F-4D97-AF65-F5344CB8AC3E}">
        <p14:creationId xmlns:p14="http://schemas.microsoft.com/office/powerpoint/2010/main" val="3075397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212" y="304800"/>
            <a:ext cx="8458200" cy="3853363"/>
          </a:xfrm>
          <a:prstGeom prst="rect">
            <a:avLst/>
          </a:prstGeom>
        </p:spPr>
        <p:txBody>
          <a:bodyPr wrap="square">
            <a:spAutoFit/>
          </a:bodyPr>
          <a:lstStyle/>
          <a:p>
            <a:pPr lvl="0" algn="ctr"/>
            <a:r>
              <a:rPr lang="en-US" sz="3800" b="1" dirty="0" smtClean="0">
                <a:solidFill>
                  <a:schemeClr val="accent4">
                    <a:lumMod val="75000"/>
                  </a:schemeClr>
                </a:solidFill>
                <a:latin typeface="+mj-lt"/>
              </a:rPr>
              <a:t>Stage 5: Design a Timeline</a:t>
            </a:r>
          </a:p>
          <a:p>
            <a:pPr lvl="0"/>
            <a:r>
              <a:rPr lang="en-US" sz="2400" dirty="0" smtClean="0">
                <a:latin typeface="Cambria"/>
                <a:ea typeface="Calibri"/>
                <a:cs typeface="Times New Roman"/>
                <a:sym typeface="Symbol"/>
              </a:rPr>
              <a:t>     </a:t>
            </a:r>
            <a:r>
              <a:rPr lang="en-US" sz="2400" i="1" dirty="0">
                <a:latin typeface="Cambria"/>
                <a:ea typeface="Calibri"/>
                <a:cs typeface="Times New Roman"/>
              </a:rPr>
              <a:t>This step usually happens concurrently with Step 4 and is </a:t>
            </a:r>
            <a:endParaRPr lang="en-US" sz="2400" i="1" dirty="0" smtClean="0">
              <a:latin typeface="Cambria"/>
              <a:ea typeface="Calibri"/>
              <a:cs typeface="Times New Roman"/>
            </a:endParaRPr>
          </a:p>
          <a:p>
            <a:pPr lvl="0"/>
            <a:r>
              <a:rPr lang="en-US" sz="2400" i="1" dirty="0">
                <a:latin typeface="Cambria"/>
                <a:ea typeface="Calibri"/>
                <a:cs typeface="Times New Roman"/>
              </a:rPr>
              <a:t> </a:t>
            </a:r>
            <a:r>
              <a:rPr lang="en-US" sz="2400" i="1" dirty="0" smtClean="0">
                <a:latin typeface="Cambria"/>
                <a:ea typeface="Calibri"/>
                <a:cs typeface="Times New Roman"/>
              </a:rPr>
              <a:t>    often </a:t>
            </a:r>
            <a:r>
              <a:rPr lang="en-US" sz="2400" i="1" dirty="0">
                <a:latin typeface="Cambria"/>
                <a:ea typeface="Calibri"/>
                <a:cs typeface="Times New Roman"/>
              </a:rPr>
              <a:t>modified along the </a:t>
            </a:r>
            <a:r>
              <a:rPr lang="en-US" sz="2400" i="1" dirty="0" smtClean="0">
                <a:latin typeface="Cambria"/>
                <a:ea typeface="Calibri"/>
                <a:cs typeface="Times New Roman"/>
              </a:rPr>
              <a:t>way.</a:t>
            </a:r>
            <a:endParaRPr lang="en-US" sz="2400" dirty="0">
              <a:latin typeface="Century Gothic"/>
              <a:ea typeface="Calibri"/>
              <a:cs typeface="Times New Roman"/>
            </a:endParaRPr>
          </a:p>
          <a:p>
            <a:pPr marL="342900" lvl="0" indent="-342900">
              <a:buFont typeface="Arial" pitchFamily="34" charset="0"/>
              <a:buChar char="•"/>
            </a:pPr>
            <a:r>
              <a:rPr lang="en-US" sz="2400" dirty="0" smtClean="0">
                <a:latin typeface="Century Gothic"/>
                <a:ea typeface="Calibri"/>
                <a:cs typeface="Times New Roman"/>
              </a:rPr>
              <a:t>Create </a:t>
            </a:r>
            <a:r>
              <a:rPr lang="en-US" sz="2400" dirty="0">
                <a:latin typeface="Century Gothic"/>
                <a:ea typeface="Calibri"/>
                <a:cs typeface="Times New Roman"/>
              </a:rPr>
              <a:t>a large calendar for the unit.</a:t>
            </a:r>
          </a:p>
          <a:p>
            <a:pPr marL="342900" marR="22860" lvl="0" indent="-342900">
              <a:lnSpc>
                <a:spcPct val="115000"/>
              </a:lnSpc>
              <a:spcBef>
                <a:spcPts val="0"/>
              </a:spcBef>
              <a:spcAft>
                <a:spcPts val="0"/>
              </a:spcAft>
              <a:buFont typeface="Arial" pitchFamily="34" charset="0"/>
              <a:buChar char="•"/>
            </a:pPr>
            <a:r>
              <a:rPr lang="en-US" sz="2400" dirty="0">
                <a:latin typeface="Century Gothic"/>
                <a:ea typeface="Calibri"/>
                <a:cs typeface="Times New Roman"/>
              </a:rPr>
              <a:t>Write each activity or core standard on a post-it note.</a:t>
            </a:r>
          </a:p>
          <a:p>
            <a:pPr marL="342900" marR="22860" lvl="0" indent="-342900">
              <a:lnSpc>
                <a:spcPct val="115000"/>
              </a:lnSpc>
              <a:spcBef>
                <a:spcPts val="0"/>
              </a:spcBef>
              <a:spcAft>
                <a:spcPts val="0"/>
              </a:spcAft>
              <a:buFont typeface="Arial" pitchFamily="34" charset="0"/>
              <a:buChar char="•"/>
            </a:pPr>
            <a:r>
              <a:rPr lang="en-US" sz="2400" dirty="0">
                <a:latin typeface="Century Gothic"/>
                <a:ea typeface="Calibri"/>
                <a:cs typeface="Times New Roman"/>
              </a:rPr>
              <a:t>Move the “notes” around until they work together to create a cohesive unit.</a:t>
            </a:r>
          </a:p>
          <a:p>
            <a:pPr lvl="0"/>
            <a:endParaRPr lang="en-US" sz="2400" dirty="0">
              <a:latin typeface="Century Gothic"/>
              <a:ea typeface="Calibri"/>
              <a:cs typeface="Times New Roman"/>
            </a:endParaRPr>
          </a:p>
        </p:txBody>
      </p:sp>
      <p:graphicFrame>
        <p:nvGraphicFramePr>
          <p:cNvPr id="5" name="Table 4"/>
          <p:cNvGraphicFramePr>
            <a:graphicFrameLocks noGrp="1"/>
          </p:cNvGraphicFramePr>
          <p:nvPr>
            <p:extLst>
              <p:ext uri="{D42A27DB-BD31-4B8C-83A1-F6EECF244321}">
                <p14:modId xmlns:p14="http://schemas.microsoft.com/office/powerpoint/2010/main" val="4248044888"/>
              </p:ext>
            </p:extLst>
          </p:nvPr>
        </p:nvGraphicFramePr>
        <p:xfrm>
          <a:off x="422512" y="3733800"/>
          <a:ext cx="8229600" cy="266700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414426">
                <a:tc>
                  <a:txBody>
                    <a:bodyPr/>
                    <a:lstStyle/>
                    <a:p>
                      <a:pPr algn="ctr"/>
                      <a:r>
                        <a:rPr lang="en-US" sz="1800" dirty="0" smtClean="0">
                          <a:latin typeface="+mj-lt"/>
                        </a:rPr>
                        <a:t>Monday</a:t>
                      </a:r>
                      <a:endParaRPr lang="en-US" sz="1800" dirty="0">
                        <a:latin typeface="+mj-lt"/>
                      </a:endParaRPr>
                    </a:p>
                  </a:txBody>
                  <a:tcPr/>
                </a:tc>
                <a:tc>
                  <a:txBody>
                    <a:bodyPr/>
                    <a:lstStyle/>
                    <a:p>
                      <a:pPr algn="ctr"/>
                      <a:r>
                        <a:rPr lang="en-US" sz="1800" dirty="0" smtClean="0">
                          <a:latin typeface="+mj-lt"/>
                        </a:rPr>
                        <a:t>Tuesday</a:t>
                      </a:r>
                      <a:endParaRPr lang="en-US" sz="1800" dirty="0">
                        <a:latin typeface="+mj-lt"/>
                      </a:endParaRPr>
                    </a:p>
                  </a:txBody>
                  <a:tcPr/>
                </a:tc>
                <a:tc>
                  <a:txBody>
                    <a:bodyPr/>
                    <a:lstStyle/>
                    <a:p>
                      <a:pPr algn="ctr"/>
                      <a:r>
                        <a:rPr lang="en-US" sz="1800" dirty="0" smtClean="0">
                          <a:latin typeface="+mj-lt"/>
                        </a:rPr>
                        <a:t>Wednesday</a:t>
                      </a:r>
                      <a:endParaRPr lang="en-US" sz="1800" dirty="0">
                        <a:latin typeface="+mj-lt"/>
                      </a:endParaRPr>
                    </a:p>
                  </a:txBody>
                  <a:tcPr/>
                </a:tc>
                <a:tc>
                  <a:txBody>
                    <a:bodyPr/>
                    <a:lstStyle/>
                    <a:p>
                      <a:pPr algn="ctr"/>
                      <a:r>
                        <a:rPr lang="en-US" sz="1800" dirty="0" smtClean="0">
                          <a:latin typeface="+mj-lt"/>
                        </a:rPr>
                        <a:t>Thursday</a:t>
                      </a:r>
                      <a:endParaRPr lang="en-US" sz="1800" dirty="0">
                        <a:latin typeface="+mj-lt"/>
                      </a:endParaRPr>
                    </a:p>
                  </a:txBody>
                  <a:tcPr/>
                </a:tc>
                <a:tc>
                  <a:txBody>
                    <a:bodyPr/>
                    <a:lstStyle/>
                    <a:p>
                      <a:pPr algn="ctr"/>
                      <a:r>
                        <a:rPr lang="en-US" sz="1800" dirty="0" smtClean="0">
                          <a:latin typeface="+mj-lt"/>
                        </a:rPr>
                        <a:t>Friday</a:t>
                      </a:r>
                      <a:endParaRPr lang="en-US" sz="1800" dirty="0">
                        <a:latin typeface="+mj-lt"/>
                      </a:endParaRPr>
                    </a:p>
                  </a:txBody>
                  <a:tcPr/>
                </a:tc>
              </a:tr>
              <a:tr h="919074">
                <a:tc>
                  <a:txBody>
                    <a:bodyPr/>
                    <a:lstStyle/>
                    <a:p>
                      <a:pPr algn="ctr"/>
                      <a:endParaRPr lang="en-US" sz="1800" dirty="0">
                        <a:latin typeface="+mj-lt"/>
                      </a:endParaRPr>
                    </a:p>
                  </a:txBody>
                  <a:tcPr/>
                </a:tc>
                <a:tc>
                  <a:txBody>
                    <a:bodyPr/>
                    <a:lstStyle/>
                    <a:p>
                      <a:pPr algn="ctr"/>
                      <a:endParaRPr lang="en-US" sz="1800" dirty="0">
                        <a:latin typeface="+mj-lt"/>
                      </a:endParaRPr>
                    </a:p>
                  </a:txBody>
                  <a:tcPr/>
                </a:tc>
                <a:tc>
                  <a:txBody>
                    <a:bodyPr/>
                    <a:lstStyle/>
                    <a:p>
                      <a:pPr algn="ctr"/>
                      <a:endParaRPr lang="en-US" sz="1800" dirty="0">
                        <a:latin typeface="+mj-lt"/>
                      </a:endParaRPr>
                    </a:p>
                  </a:txBody>
                  <a:tcPr/>
                </a:tc>
                <a:tc>
                  <a:txBody>
                    <a:bodyPr/>
                    <a:lstStyle/>
                    <a:p>
                      <a:pPr algn="ctr"/>
                      <a:endParaRPr lang="en-US" sz="1800" dirty="0">
                        <a:latin typeface="+mj-lt"/>
                      </a:endParaRPr>
                    </a:p>
                  </a:txBody>
                  <a:tcPr/>
                </a:tc>
                <a:tc>
                  <a:txBody>
                    <a:bodyPr/>
                    <a:lstStyle/>
                    <a:p>
                      <a:pPr algn="ctr"/>
                      <a:endParaRPr lang="en-US" sz="1800">
                        <a:latin typeface="+mj-lt"/>
                      </a:endParaRPr>
                    </a:p>
                  </a:txBody>
                  <a:tcPr/>
                </a:tc>
              </a:tr>
              <a:tr h="414426">
                <a:tc>
                  <a:txBody>
                    <a:bodyPr/>
                    <a:lstStyle/>
                    <a:p>
                      <a:pPr algn="ctr"/>
                      <a:r>
                        <a:rPr lang="en-US" sz="1800" dirty="0" smtClean="0">
                          <a:latin typeface="+mj-lt"/>
                        </a:rPr>
                        <a:t>Monday</a:t>
                      </a:r>
                      <a:endParaRPr lang="en-US" sz="1800" dirty="0">
                        <a:latin typeface="+mj-lt"/>
                      </a:endParaRPr>
                    </a:p>
                  </a:txBody>
                  <a:tcPr/>
                </a:tc>
                <a:tc>
                  <a:txBody>
                    <a:bodyPr/>
                    <a:lstStyle/>
                    <a:p>
                      <a:pPr algn="ctr"/>
                      <a:r>
                        <a:rPr lang="en-US" sz="1800" dirty="0" smtClean="0">
                          <a:latin typeface="+mj-lt"/>
                        </a:rPr>
                        <a:t>Tuesday</a:t>
                      </a:r>
                      <a:endParaRPr lang="en-US" sz="1800" dirty="0">
                        <a:latin typeface="+mj-lt"/>
                      </a:endParaRPr>
                    </a:p>
                  </a:txBody>
                  <a:tcPr/>
                </a:tc>
                <a:tc>
                  <a:txBody>
                    <a:bodyPr/>
                    <a:lstStyle/>
                    <a:p>
                      <a:pPr algn="ctr"/>
                      <a:r>
                        <a:rPr lang="en-US" sz="1800" dirty="0" smtClean="0">
                          <a:latin typeface="+mj-lt"/>
                        </a:rPr>
                        <a:t>Wednesday</a:t>
                      </a:r>
                      <a:endParaRPr lang="en-US" sz="1800" dirty="0">
                        <a:latin typeface="+mj-lt"/>
                      </a:endParaRPr>
                    </a:p>
                  </a:txBody>
                  <a:tcPr/>
                </a:tc>
                <a:tc>
                  <a:txBody>
                    <a:bodyPr/>
                    <a:lstStyle/>
                    <a:p>
                      <a:pPr algn="ctr"/>
                      <a:r>
                        <a:rPr lang="en-US" sz="1800" dirty="0" smtClean="0">
                          <a:latin typeface="+mj-lt"/>
                        </a:rPr>
                        <a:t>Thursday</a:t>
                      </a:r>
                      <a:endParaRPr lang="en-US" sz="1800" dirty="0">
                        <a:latin typeface="+mj-lt"/>
                      </a:endParaRPr>
                    </a:p>
                  </a:txBody>
                  <a:tcPr/>
                </a:tc>
                <a:tc>
                  <a:txBody>
                    <a:bodyPr/>
                    <a:lstStyle/>
                    <a:p>
                      <a:pPr algn="ctr"/>
                      <a:r>
                        <a:rPr lang="en-US" sz="1800" dirty="0" smtClean="0">
                          <a:latin typeface="+mj-lt"/>
                        </a:rPr>
                        <a:t>Friday</a:t>
                      </a:r>
                      <a:endParaRPr lang="en-US" sz="1800" dirty="0">
                        <a:latin typeface="+mj-lt"/>
                      </a:endParaRPr>
                    </a:p>
                  </a:txBody>
                  <a:tcPr/>
                </a:tc>
              </a:tr>
              <a:tr h="91907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13477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212" y="304800"/>
            <a:ext cx="8458200" cy="6044732"/>
          </a:xfrm>
          <a:prstGeom prst="rect">
            <a:avLst/>
          </a:prstGeom>
        </p:spPr>
        <p:txBody>
          <a:bodyPr wrap="square">
            <a:spAutoFit/>
          </a:bodyPr>
          <a:lstStyle/>
          <a:p>
            <a:pPr lvl="0" algn="ctr"/>
            <a:r>
              <a:rPr lang="en-US" sz="3800" b="1" dirty="0" smtClean="0">
                <a:solidFill>
                  <a:schemeClr val="accent4">
                    <a:lumMod val="75000"/>
                  </a:schemeClr>
                </a:solidFill>
                <a:latin typeface="+mj-lt"/>
              </a:rPr>
              <a:t>Stage 6: Build Rubrics and Lessons</a:t>
            </a:r>
          </a:p>
          <a:p>
            <a:pPr lvl="0"/>
            <a:r>
              <a:rPr lang="en-US" sz="2400" dirty="0" smtClean="0">
                <a:latin typeface="Cambria"/>
                <a:ea typeface="Calibri"/>
                <a:cs typeface="Times New Roman"/>
                <a:sym typeface="Symbol"/>
              </a:rPr>
              <a:t></a:t>
            </a:r>
            <a:r>
              <a:rPr lang="en-US" sz="2400" i="1" dirty="0">
                <a:latin typeface="Cambria"/>
                <a:ea typeface="Calibri"/>
                <a:cs typeface="Times New Roman"/>
              </a:rPr>
              <a:t>Write Interdisciplinary Problem Based Lessons and Create Rubrics</a:t>
            </a:r>
            <a:r>
              <a:rPr lang="en-US" sz="2400" i="1" dirty="0" smtClean="0">
                <a:latin typeface="Cambria"/>
                <a:ea typeface="Calibri"/>
                <a:cs typeface="Times New Roman"/>
              </a:rPr>
              <a:t>.</a:t>
            </a:r>
          </a:p>
          <a:p>
            <a:pPr lvl="0"/>
            <a:endParaRPr lang="en-US" sz="1400" dirty="0">
              <a:latin typeface="Century Gothic"/>
              <a:ea typeface="Calibri"/>
              <a:cs typeface="Times New Roman"/>
            </a:endParaRPr>
          </a:p>
          <a:p>
            <a:pPr marR="22860" lvl="0" algn="ctr">
              <a:lnSpc>
                <a:spcPct val="115000"/>
              </a:lnSpc>
              <a:spcBef>
                <a:spcPts val="0"/>
              </a:spcBef>
              <a:spcAft>
                <a:spcPts val="0"/>
              </a:spcAft>
            </a:pPr>
            <a:r>
              <a:rPr lang="en-US" sz="2800" dirty="0">
                <a:latin typeface="Century Gothic"/>
                <a:ea typeface="Calibri"/>
                <a:cs typeface="Times New Roman"/>
              </a:rPr>
              <a:t>Each individual lesson or activity needs a relevant question to guide instruction that relates to the end challenge or the student’s lives. </a:t>
            </a:r>
            <a:endParaRPr lang="en-US" sz="2800" dirty="0" smtClean="0">
              <a:latin typeface="Century Gothic"/>
              <a:ea typeface="Calibri"/>
              <a:cs typeface="Times New Roman"/>
            </a:endParaRPr>
          </a:p>
          <a:p>
            <a:pPr marR="22860" lvl="0" algn="ctr">
              <a:lnSpc>
                <a:spcPct val="115000"/>
              </a:lnSpc>
              <a:spcBef>
                <a:spcPts val="0"/>
              </a:spcBef>
              <a:spcAft>
                <a:spcPts val="0"/>
              </a:spcAft>
            </a:pPr>
            <a:endParaRPr lang="en-US" sz="1200" dirty="0" smtClean="0">
              <a:latin typeface="Century Gothic"/>
              <a:ea typeface="Calibri"/>
              <a:cs typeface="Times New Roman"/>
            </a:endParaRPr>
          </a:p>
          <a:p>
            <a:pPr marR="22860" lvl="0" algn="ctr">
              <a:lnSpc>
                <a:spcPct val="115000"/>
              </a:lnSpc>
              <a:spcBef>
                <a:spcPts val="0"/>
              </a:spcBef>
              <a:spcAft>
                <a:spcPts val="0"/>
              </a:spcAft>
            </a:pPr>
            <a:r>
              <a:rPr lang="en-US" sz="2800" dirty="0" smtClean="0">
                <a:latin typeface="Century Gothic"/>
                <a:ea typeface="Calibri"/>
                <a:cs typeface="Times New Roman"/>
              </a:rPr>
              <a:t>Turn </a:t>
            </a:r>
            <a:r>
              <a:rPr lang="en-US" sz="2800" dirty="0">
                <a:latin typeface="Century Gothic"/>
                <a:ea typeface="Calibri"/>
                <a:cs typeface="Times New Roman"/>
              </a:rPr>
              <a:t>“I Can” Statements into relevant questions</a:t>
            </a:r>
            <a:r>
              <a:rPr lang="en-US" sz="2800" dirty="0" smtClean="0">
                <a:latin typeface="Century Gothic"/>
                <a:ea typeface="Calibri"/>
                <a:cs typeface="Times New Roman"/>
              </a:rPr>
              <a:t>.</a:t>
            </a:r>
          </a:p>
          <a:p>
            <a:endParaRPr lang="en-US" sz="2000" dirty="0">
              <a:latin typeface="Century Gothic"/>
              <a:ea typeface="Calibri"/>
              <a:cs typeface="Times New Roman"/>
            </a:endParaRPr>
          </a:p>
          <a:p>
            <a:pPr lvl="0" algn="ctr"/>
            <a:r>
              <a:rPr lang="en-US" sz="3600" b="1" dirty="0" smtClean="0">
                <a:solidFill>
                  <a:srgbClr val="10CF9B">
                    <a:lumMod val="75000"/>
                  </a:srgbClr>
                </a:solidFill>
                <a:latin typeface="Century Gothic"/>
              </a:rPr>
              <a:t>The Planning of The </a:t>
            </a:r>
            <a:r>
              <a:rPr lang="en-US" sz="3600" b="1" dirty="0">
                <a:solidFill>
                  <a:srgbClr val="10CF9B">
                    <a:lumMod val="75000"/>
                  </a:srgbClr>
                </a:solidFill>
                <a:latin typeface="Century Gothic"/>
              </a:rPr>
              <a:t>Bridge Challenge</a:t>
            </a:r>
          </a:p>
          <a:p>
            <a:r>
              <a:rPr lang="en-US" sz="2800" dirty="0" smtClean="0">
                <a:latin typeface="+mj-lt"/>
              </a:rPr>
              <a:t>Lessons and products leading up to the bridge unit</a:t>
            </a:r>
            <a:endParaRPr lang="en-US" sz="2800" dirty="0">
              <a:latin typeface="+mj-lt"/>
            </a:endParaRPr>
          </a:p>
        </p:txBody>
      </p:sp>
      <p:cxnSp>
        <p:nvCxnSpPr>
          <p:cNvPr id="5" name="Straight Arrow Connector 4"/>
          <p:cNvCxnSpPr/>
          <p:nvPr/>
        </p:nvCxnSpPr>
        <p:spPr>
          <a:xfrm>
            <a:off x="1143000" y="6096000"/>
            <a:ext cx="731520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04449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62633704"/>
              </p:ext>
            </p:extLst>
          </p:nvPr>
        </p:nvGraphicFramePr>
        <p:xfrm>
          <a:off x="381000" y="1524000"/>
          <a:ext cx="8382000" cy="4896334"/>
        </p:xfrm>
        <a:graphic>
          <a:graphicData uri="http://schemas.openxmlformats.org/drawingml/2006/table">
            <a:tbl>
              <a:tblPr firstRow="1" bandRow="1">
                <a:tableStyleId>{5C22544A-7EE6-4342-B048-85BDC9FD1C3A}</a:tableStyleId>
              </a:tblPr>
              <a:tblGrid>
                <a:gridCol w="2794000"/>
                <a:gridCol w="2794000"/>
                <a:gridCol w="2794000"/>
              </a:tblGrid>
              <a:tr h="872974">
                <a:tc>
                  <a:txBody>
                    <a:bodyPr/>
                    <a:lstStyle/>
                    <a:p>
                      <a:pPr algn="ctr"/>
                      <a:r>
                        <a:rPr lang="en-US" sz="4400" dirty="0" smtClean="0"/>
                        <a:t>Standard</a:t>
                      </a:r>
                      <a:endParaRPr lang="en-US" sz="4400" dirty="0"/>
                    </a:p>
                  </a:txBody>
                  <a:tcPr/>
                </a:tc>
                <a:tc>
                  <a:txBody>
                    <a:bodyPr/>
                    <a:lstStyle/>
                    <a:p>
                      <a:pPr algn="ctr"/>
                      <a:r>
                        <a:rPr lang="en-US" sz="4400" dirty="0" smtClean="0"/>
                        <a:t>Question</a:t>
                      </a:r>
                      <a:endParaRPr lang="en-US" sz="4400" dirty="0"/>
                    </a:p>
                  </a:txBody>
                  <a:tcPr/>
                </a:tc>
                <a:tc>
                  <a:txBody>
                    <a:bodyPr/>
                    <a:lstStyle/>
                    <a:p>
                      <a:pPr algn="ctr"/>
                      <a:r>
                        <a:rPr lang="en-US" sz="4400" dirty="0" smtClean="0"/>
                        <a:t>Product</a:t>
                      </a:r>
                      <a:endParaRPr lang="en-US" sz="4400" dirty="0"/>
                    </a:p>
                  </a:txBody>
                  <a:tcPr/>
                </a:tc>
              </a:tr>
              <a:tr h="2260290">
                <a:tc>
                  <a:txBody>
                    <a:bodyPr/>
                    <a:lstStyle/>
                    <a:p>
                      <a:pPr algn="ctr"/>
                      <a:r>
                        <a:rPr lang="en-US" dirty="0" smtClean="0"/>
                        <a:t>Measuring</a:t>
                      </a:r>
                      <a:r>
                        <a:rPr lang="en-US" baseline="0" dirty="0" smtClean="0"/>
                        <a:t> length and width in centimeters using a standard ruler. (Math)</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How can we use rulers to measure in centimeters so we’ll be able to create the correct length and width of the work board and bridge that meet the requirements for our bridge construction?</a:t>
                      </a:r>
                    </a:p>
                  </a:txBody>
                  <a:tcPr anchor="ctr"/>
                </a:tc>
                <a:tc>
                  <a:txBody>
                    <a:bodyPr/>
                    <a:lstStyle/>
                    <a:p>
                      <a:pPr algn="ctr"/>
                      <a:r>
                        <a:rPr lang="en-US" dirty="0" smtClean="0"/>
                        <a:t>Chart that</a:t>
                      </a:r>
                      <a:r>
                        <a:rPr lang="en-US" baseline="0" dirty="0" smtClean="0"/>
                        <a:t> compares the length and width of 10 or more items found in the classroom that were measured with the ruler.</a:t>
                      </a:r>
                      <a:endParaRPr lang="en-US" dirty="0"/>
                    </a:p>
                  </a:txBody>
                  <a:tcPr anchor="ctr"/>
                </a:tc>
              </a:tr>
              <a:tr h="1616755">
                <a:tc>
                  <a:txBody>
                    <a:bodyPr/>
                    <a:lstStyle/>
                    <a:p>
                      <a:pPr algn="ctr"/>
                      <a:r>
                        <a:rPr lang="en-US" dirty="0" smtClean="0"/>
                        <a:t>Describe push/pull</a:t>
                      </a:r>
                      <a:r>
                        <a:rPr lang="en-US" baseline="0" dirty="0" smtClean="0"/>
                        <a:t> factors that relate to people settling in certain areas. (SS)</a:t>
                      </a:r>
                      <a:endParaRPr lang="en-US" dirty="0"/>
                    </a:p>
                  </a:txBody>
                  <a:tcPr anchor="ctr"/>
                </a:tc>
                <a:tc>
                  <a:txBody>
                    <a:bodyPr/>
                    <a:lstStyle/>
                    <a:p>
                      <a:pPr algn="ctr"/>
                      <a:r>
                        <a:rPr lang="en-US" dirty="0" smtClean="0"/>
                        <a:t>How</a:t>
                      </a:r>
                      <a:r>
                        <a:rPr lang="en-US" baseline="0" dirty="0" smtClean="0"/>
                        <a:t> could a bridge impact a person’s choice for settling in a specific place?</a:t>
                      </a:r>
                      <a:endParaRPr lang="en-US" dirty="0"/>
                    </a:p>
                  </a:txBody>
                  <a:tcPr anchor="ctr"/>
                </a:tc>
                <a:tc>
                  <a:txBody>
                    <a:bodyPr/>
                    <a:lstStyle/>
                    <a:p>
                      <a:pPr algn="ctr"/>
                      <a:r>
                        <a:rPr lang="en-US" dirty="0" smtClean="0"/>
                        <a:t>On</a:t>
                      </a:r>
                      <a:r>
                        <a:rPr lang="en-US" baseline="0" dirty="0" smtClean="0"/>
                        <a:t> a map, create three routes to new homes – one each that crosses the Scioto River, the Ohio River and the Mississippi River.</a:t>
                      </a:r>
                      <a:endParaRPr lang="en-US" dirty="0"/>
                    </a:p>
                  </a:txBody>
                  <a:tcPr anchor="ctr"/>
                </a:tc>
              </a:tr>
            </a:tbl>
          </a:graphicData>
        </a:graphic>
      </p:graphicFrame>
      <p:sp>
        <p:nvSpPr>
          <p:cNvPr id="3" name="TextBox 2"/>
          <p:cNvSpPr txBox="1"/>
          <p:nvPr/>
        </p:nvSpPr>
        <p:spPr>
          <a:xfrm>
            <a:off x="457200" y="495868"/>
            <a:ext cx="8153400" cy="830997"/>
          </a:xfrm>
          <a:prstGeom prst="rect">
            <a:avLst/>
          </a:prstGeom>
          <a:noFill/>
        </p:spPr>
        <p:txBody>
          <a:bodyPr wrap="square" rtlCol="0">
            <a:spAutoFit/>
          </a:bodyPr>
          <a:lstStyle/>
          <a:p>
            <a:pPr algn="ctr"/>
            <a:r>
              <a:rPr lang="en-US" sz="2400" b="1" dirty="0" smtClean="0">
                <a:solidFill>
                  <a:schemeClr val="accent1">
                    <a:lumMod val="75000"/>
                  </a:schemeClr>
                </a:solidFill>
                <a:latin typeface="+mj-lt"/>
              </a:rPr>
              <a:t>Examples of lessons and products in the STEM Unit leading up to the Bridge Construction project.</a:t>
            </a:r>
            <a:endParaRPr lang="en-US" sz="2400" b="1" dirty="0">
              <a:solidFill>
                <a:schemeClr val="accent1">
                  <a:lumMod val="75000"/>
                </a:schemeClr>
              </a:solidFill>
              <a:latin typeface="+mj-lt"/>
            </a:endParaRPr>
          </a:p>
        </p:txBody>
      </p:sp>
    </p:spTree>
    <p:extLst>
      <p:ext uri="{BB962C8B-B14F-4D97-AF65-F5344CB8AC3E}">
        <p14:creationId xmlns:p14="http://schemas.microsoft.com/office/powerpoint/2010/main" val="2413562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381000"/>
            <a:ext cx="8229600" cy="6109365"/>
          </a:xfrm>
          <a:prstGeom prst="rect">
            <a:avLst/>
          </a:prstGeom>
          <a:solidFill>
            <a:srgbClr val="FFFFFF"/>
          </a:solidFill>
          <a:ln w="28575">
            <a:solidFill>
              <a:srgbClr val="000000"/>
            </a:solidFill>
            <a:prstDash val="dash"/>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0"/>
              </a:spcAft>
            </a:pPr>
            <a:r>
              <a:rPr lang="en-US" sz="6000" dirty="0">
                <a:effectLst/>
                <a:latin typeface="Berlin Sans FB Demi"/>
                <a:ea typeface="Calibri"/>
                <a:cs typeface="Times New Roman"/>
              </a:rPr>
              <a:t>Rubrics</a:t>
            </a:r>
            <a:endParaRPr lang="en-US" sz="4000" dirty="0">
              <a:effectLst/>
              <a:latin typeface="Century Gothic"/>
              <a:ea typeface="Calibri"/>
              <a:cs typeface="Times New Roman"/>
            </a:endParaRPr>
          </a:p>
          <a:p>
            <a:pPr marL="342900" marR="22860" indent="-342900">
              <a:lnSpc>
                <a:spcPct val="115000"/>
              </a:lnSpc>
              <a:buFont typeface="Kristen ITC"/>
              <a:buChar char=""/>
            </a:pPr>
            <a:r>
              <a:rPr lang="en-US" sz="2400" dirty="0">
                <a:latin typeface="Century Gothic"/>
                <a:ea typeface="Calibri"/>
                <a:cs typeface="Times New Roman"/>
                <a:sym typeface="Wingdings"/>
              </a:rPr>
              <a:t></a:t>
            </a:r>
            <a:r>
              <a:rPr lang="en-US" sz="2400" dirty="0">
                <a:latin typeface="Century Gothic"/>
                <a:ea typeface="Calibri"/>
                <a:cs typeface="Times New Roman"/>
              </a:rPr>
              <a:t>The students ALWAYS need to be given the rubric before beginning the assignment.</a:t>
            </a:r>
            <a:r>
              <a:rPr lang="en-US" sz="2400" dirty="0">
                <a:latin typeface="Century Gothic"/>
                <a:ea typeface="Calibri"/>
                <a:cs typeface="Times New Roman"/>
                <a:sym typeface="Wingdings"/>
              </a:rPr>
              <a:t></a:t>
            </a:r>
            <a:endParaRPr lang="en-US" sz="2400" dirty="0">
              <a:latin typeface="Century Gothic"/>
              <a:ea typeface="Calibri"/>
              <a:cs typeface="Times New Roman"/>
            </a:endParaRPr>
          </a:p>
          <a:p>
            <a:pPr marL="342900" marR="22860" lvl="0" indent="-342900">
              <a:lnSpc>
                <a:spcPct val="115000"/>
              </a:lnSpc>
              <a:spcBef>
                <a:spcPts val="0"/>
              </a:spcBef>
              <a:spcAft>
                <a:spcPts val="0"/>
              </a:spcAft>
              <a:buFont typeface="Kristen ITC"/>
              <a:buChar char=""/>
            </a:pPr>
            <a:r>
              <a:rPr lang="en-US" sz="2400" b="1" i="1" dirty="0" smtClean="0">
                <a:effectLst/>
                <a:latin typeface="Cambria"/>
                <a:ea typeface="Calibri"/>
                <a:cs typeface="Times New Roman"/>
              </a:rPr>
              <a:t>As </a:t>
            </a:r>
            <a:r>
              <a:rPr lang="en-US" sz="2400" b="1" i="1" dirty="0">
                <a:effectLst/>
                <a:latin typeface="Cambria"/>
                <a:ea typeface="Calibri"/>
                <a:cs typeface="Times New Roman"/>
              </a:rPr>
              <a:t>a team</a:t>
            </a:r>
            <a:r>
              <a:rPr lang="en-US" sz="2000" dirty="0">
                <a:effectLst/>
                <a:latin typeface="Century Gothic"/>
                <a:ea typeface="Calibri"/>
                <a:cs typeface="Times New Roman"/>
              </a:rPr>
              <a:t>, create a rubric for teachers and students BEFORE starting any integrated project</a:t>
            </a:r>
            <a:r>
              <a:rPr lang="en-US" sz="2000" dirty="0" smtClean="0">
                <a:effectLst/>
                <a:latin typeface="Century Gothic"/>
                <a:ea typeface="Calibri"/>
                <a:cs typeface="Times New Roman"/>
              </a:rPr>
              <a:t>. </a:t>
            </a:r>
            <a:r>
              <a:rPr lang="en-US" sz="1400" b="1" dirty="0" smtClean="0">
                <a:latin typeface="Century Gothic"/>
                <a:ea typeface="Calibri"/>
                <a:cs typeface="Times New Roman"/>
              </a:rPr>
              <a:t>(OUR BRIDGE RUBRIC)</a:t>
            </a:r>
            <a:endParaRPr lang="en-US" sz="1400" b="1" dirty="0">
              <a:latin typeface="Century Gothic"/>
              <a:ea typeface="Calibri"/>
              <a:cs typeface="Times New Roman"/>
            </a:endParaRPr>
          </a:p>
          <a:p>
            <a:pPr marL="342900" marR="22860" lvl="0" indent="-342900">
              <a:lnSpc>
                <a:spcPct val="115000"/>
              </a:lnSpc>
              <a:spcBef>
                <a:spcPts val="0"/>
              </a:spcBef>
              <a:spcAft>
                <a:spcPts val="0"/>
              </a:spcAft>
              <a:buFont typeface="Kristen ITC"/>
              <a:buChar char=""/>
            </a:pPr>
            <a:r>
              <a:rPr lang="en-US" sz="2000" dirty="0">
                <a:effectLst/>
                <a:latin typeface="Century Gothic"/>
                <a:ea typeface="Calibri"/>
                <a:cs typeface="Times New Roman"/>
              </a:rPr>
              <a:t>A </a:t>
            </a:r>
            <a:r>
              <a:rPr lang="en-US" sz="2000" u="sng" dirty="0">
                <a:effectLst/>
                <a:latin typeface="Century Gothic"/>
                <a:ea typeface="Calibri"/>
                <a:cs typeface="Times New Roman"/>
              </a:rPr>
              <a:t>portion of an integrated project </a:t>
            </a:r>
            <a:r>
              <a:rPr lang="en-US" sz="2000" dirty="0">
                <a:effectLst/>
                <a:latin typeface="Century Gothic"/>
                <a:ea typeface="Calibri"/>
                <a:cs typeface="Times New Roman"/>
              </a:rPr>
              <a:t>that is completed in one subject could be </a:t>
            </a:r>
            <a:r>
              <a:rPr lang="en-US" sz="2000" u="sng" dirty="0">
                <a:effectLst/>
                <a:latin typeface="Century Gothic"/>
                <a:ea typeface="Calibri"/>
                <a:cs typeface="Times New Roman"/>
              </a:rPr>
              <a:t>graded before becoming part</a:t>
            </a:r>
            <a:r>
              <a:rPr lang="en-US" sz="2000" dirty="0">
                <a:effectLst/>
                <a:latin typeface="Century Gothic"/>
                <a:ea typeface="Calibri"/>
                <a:cs typeface="Times New Roman"/>
              </a:rPr>
              <a:t> of the larger “team” project. It would require a separate rubric. </a:t>
            </a:r>
          </a:p>
          <a:p>
            <a:pPr marL="342900" marR="22860" lvl="0" indent="-342900">
              <a:lnSpc>
                <a:spcPct val="115000"/>
              </a:lnSpc>
              <a:spcBef>
                <a:spcPts val="0"/>
              </a:spcBef>
              <a:spcAft>
                <a:spcPts val="0"/>
              </a:spcAft>
              <a:buFont typeface="Kristen ITC"/>
              <a:buChar char=""/>
            </a:pPr>
            <a:r>
              <a:rPr lang="en-US" sz="2000" dirty="0">
                <a:effectLst/>
                <a:latin typeface="Century Gothic"/>
                <a:ea typeface="Calibri"/>
                <a:cs typeface="Times New Roman"/>
              </a:rPr>
              <a:t>Every mini product or assignment needs a rubric or clear expectations before being developed. </a:t>
            </a:r>
            <a:r>
              <a:rPr lang="en-US" sz="2000" i="1" dirty="0">
                <a:effectLst/>
                <a:latin typeface="Cambria"/>
                <a:ea typeface="Calibri"/>
                <a:cs typeface="Times New Roman"/>
              </a:rPr>
              <a:t>(These are the small lessons in a unit that are taught leading up to the final challenge.)</a:t>
            </a:r>
            <a:endParaRPr lang="en-US" sz="2000" dirty="0">
              <a:effectLst/>
              <a:latin typeface="Century Gothic"/>
              <a:ea typeface="Calibri"/>
              <a:cs typeface="Times New Roman"/>
            </a:endParaRPr>
          </a:p>
          <a:p>
            <a:pPr marL="342900" marR="22860" lvl="0" indent="-342900">
              <a:lnSpc>
                <a:spcPct val="115000"/>
              </a:lnSpc>
              <a:spcBef>
                <a:spcPts val="0"/>
              </a:spcBef>
              <a:spcAft>
                <a:spcPts val="0"/>
              </a:spcAft>
              <a:buFont typeface="Kristen ITC"/>
              <a:buChar char=""/>
            </a:pPr>
            <a:r>
              <a:rPr lang="en-US" sz="2000" b="1" u="sng" dirty="0" smtClean="0">
                <a:effectLst/>
                <a:ea typeface="Calibri"/>
                <a:cs typeface="Times New Roman"/>
              </a:rPr>
              <a:t>The </a:t>
            </a:r>
            <a:r>
              <a:rPr lang="en-US" sz="2000" b="1" u="sng" dirty="0">
                <a:effectLst/>
                <a:ea typeface="Calibri"/>
                <a:cs typeface="Times New Roman"/>
              </a:rPr>
              <a:t>more clear and simple the rubric is, the easier the projects can be assessed.</a:t>
            </a:r>
          </a:p>
          <a:p>
            <a:pPr marL="342900" marR="0" lvl="0" indent="-342900">
              <a:lnSpc>
                <a:spcPct val="115000"/>
              </a:lnSpc>
              <a:spcBef>
                <a:spcPts val="0"/>
              </a:spcBef>
              <a:spcAft>
                <a:spcPts val="1000"/>
              </a:spcAft>
              <a:buFont typeface="Kristen ITC"/>
              <a:buChar char=""/>
            </a:pPr>
            <a:r>
              <a:rPr lang="en-US" sz="2000" dirty="0">
                <a:effectLst/>
                <a:latin typeface="Century Gothic"/>
                <a:ea typeface="Calibri"/>
                <a:cs typeface="Times New Roman"/>
              </a:rPr>
              <a:t>Students can assess each other and themselves.</a:t>
            </a:r>
          </a:p>
        </p:txBody>
      </p:sp>
    </p:spTree>
    <p:extLst>
      <p:ext uri="{BB962C8B-B14F-4D97-AF65-F5344CB8AC3E}">
        <p14:creationId xmlns:p14="http://schemas.microsoft.com/office/powerpoint/2010/main" val="2580165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887006"/>
          </a:xfrm>
        </p:spPr>
        <p:txBody>
          <a:bodyPr>
            <a:noAutofit/>
          </a:bodyPr>
          <a:lstStyle/>
          <a:p>
            <a:pPr algn="ctr"/>
            <a:r>
              <a:rPr lang="en-US" sz="8000" dirty="0" smtClean="0"/>
              <a:t>Welcome back from Lunch</a:t>
            </a:r>
            <a:endParaRPr lang="en-US" sz="8000" dirty="0"/>
          </a:p>
        </p:txBody>
      </p:sp>
      <p:sp>
        <p:nvSpPr>
          <p:cNvPr id="3" name="Subtitle 2"/>
          <p:cNvSpPr>
            <a:spLocks noGrp="1"/>
          </p:cNvSpPr>
          <p:nvPr>
            <p:ph type="subTitle" idx="1"/>
          </p:nvPr>
        </p:nvSpPr>
        <p:spPr>
          <a:xfrm>
            <a:off x="762000" y="3657600"/>
            <a:ext cx="7772400" cy="2715768"/>
          </a:xfrm>
        </p:spPr>
        <p:txBody>
          <a:bodyPr>
            <a:normAutofit/>
          </a:bodyPr>
          <a:lstStyle/>
          <a:p>
            <a:pPr algn="l"/>
            <a:r>
              <a:rPr lang="en-US" sz="2800" dirty="0" smtClean="0"/>
              <a:t>To prepare for our next activity, please:</a:t>
            </a:r>
          </a:p>
          <a:p>
            <a:pPr marL="379476" indent="-342900" algn="l">
              <a:buFont typeface="Arial" pitchFamily="34" charset="0"/>
              <a:buChar char="•"/>
            </a:pPr>
            <a:r>
              <a:rPr lang="en-US" sz="2800" dirty="0" smtClean="0"/>
              <a:t>Log on to the internet.</a:t>
            </a:r>
          </a:p>
          <a:p>
            <a:pPr marL="379476" indent="-342900" algn="l">
              <a:buFont typeface="Arial" pitchFamily="34" charset="0"/>
              <a:buChar char="•"/>
            </a:pPr>
            <a:r>
              <a:rPr lang="en-US" sz="2800" dirty="0" smtClean="0"/>
              <a:t>Have your Standards Charts and Science and Social Studies Standards ready.</a:t>
            </a:r>
          </a:p>
          <a:p>
            <a:pPr marL="379476" indent="-342900" algn="l">
              <a:buFont typeface="Arial" pitchFamily="34" charset="0"/>
              <a:buChar char="•"/>
            </a:pPr>
            <a:r>
              <a:rPr lang="en-US" sz="2800" dirty="0" smtClean="0"/>
              <a:t>Find the Handout: “STEM Planning Framework” that we reviewed before lunch.</a:t>
            </a:r>
          </a:p>
          <a:p>
            <a:pPr algn="ctr"/>
            <a:endParaRPr lang="en-US" sz="5400" dirty="0"/>
          </a:p>
        </p:txBody>
      </p:sp>
    </p:spTree>
    <p:extLst>
      <p:ext uri="{BB962C8B-B14F-4D97-AF65-F5344CB8AC3E}">
        <p14:creationId xmlns:p14="http://schemas.microsoft.com/office/powerpoint/2010/main" val="912425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212" y="304800"/>
            <a:ext cx="8458200" cy="6313267"/>
          </a:xfrm>
          <a:prstGeom prst="rect">
            <a:avLst/>
          </a:prstGeom>
        </p:spPr>
        <p:txBody>
          <a:bodyPr wrap="square">
            <a:spAutoFit/>
          </a:bodyPr>
          <a:lstStyle/>
          <a:p>
            <a:pPr algn="ctr"/>
            <a:r>
              <a:rPr lang="en-US" sz="4400" b="1" dirty="0" smtClean="0">
                <a:solidFill>
                  <a:schemeClr val="accent1">
                    <a:lumMod val="60000"/>
                    <a:lumOff val="40000"/>
                  </a:schemeClr>
                </a:solidFill>
                <a:latin typeface="+mj-lt"/>
              </a:rPr>
              <a:t>Make &amp; Take STEM Unit</a:t>
            </a:r>
          </a:p>
          <a:p>
            <a:pPr algn="ctr"/>
            <a:r>
              <a:rPr lang="en-US" sz="4400" b="1" u="sng" dirty="0" smtClean="0">
                <a:solidFill>
                  <a:schemeClr val="accent1">
                    <a:lumMod val="60000"/>
                    <a:lumOff val="40000"/>
                  </a:schemeClr>
                </a:solidFill>
                <a:latin typeface="+mj-lt"/>
              </a:rPr>
              <a:t>PART 1: </a:t>
            </a:r>
            <a:r>
              <a:rPr lang="en-US" sz="4400" b="1" i="1" u="sng" dirty="0" smtClean="0">
                <a:solidFill>
                  <a:schemeClr val="accent1">
                    <a:lumMod val="60000"/>
                    <a:lumOff val="40000"/>
                  </a:schemeClr>
                </a:solidFill>
              </a:rPr>
              <a:t>After Lunch</a:t>
            </a:r>
            <a:endParaRPr lang="en-US" sz="4400" b="1" i="1" u="sng" dirty="0">
              <a:solidFill>
                <a:schemeClr val="accent1">
                  <a:lumMod val="60000"/>
                  <a:lumOff val="40000"/>
                </a:schemeClr>
              </a:solidFill>
            </a:endParaRPr>
          </a:p>
          <a:p>
            <a:pPr algn="ctr">
              <a:lnSpc>
                <a:spcPct val="115000"/>
              </a:lnSpc>
              <a:tabLst>
                <a:tab pos="114300" algn="l"/>
              </a:tabLst>
            </a:pPr>
            <a:r>
              <a:rPr lang="en-US" sz="2400" dirty="0" smtClean="0">
                <a:latin typeface="Bell MT"/>
                <a:ea typeface="Calibri"/>
                <a:cs typeface="Times New Roman"/>
              </a:rPr>
              <a:t>Step 2-3</a:t>
            </a:r>
          </a:p>
          <a:p>
            <a:pPr algn="ctr">
              <a:lnSpc>
                <a:spcPct val="115000"/>
              </a:lnSpc>
              <a:tabLst>
                <a:tab pos="114300" algn="l"/>
              </a:tabLst>
            </a:pPr>
            <a:r>
              <a:rPr lang="en-US" sz="2400" dirty="0" smtClean="0">
                <a:latin typeface="Bell MT"/>
                <a:ea typeface="Calibri"/>
                <a:cs typeface="Times New Roman"/>
              </a:rPr>
              <a:t>Create </a:t>
            </a:r>
            <a:r>
              <a:rPr lang="en-US" sz="2400" dirty="0">
                <a:latin typeface="Bell MT"/>
                <a:ea typeface="Calibri"/>
                <a:cs typeface="Times New Roman"/>
              </a:rPr>
              <a:t>a Driving Question (Challenge) and </a:t>
            </a:r>
            <a:endParaRPr lang="en-US" sz="2400" dirty="0" smtClean="0">
              <a:latin typeface="Bell MT"/>
              <a:ea typeface="Calibri"/>
              <a:cs typeface="Times New Roman"/>
            </a:endParaRPr>
          </a:p>
          <a:p>
            <a:pPr algn="ctr">
              <a:lnSpc>
                <a:spcPct val="115000"/>
              </a:lnSpc>
              <a:tabLst>
                <a:tab pos="114300" algn="l"/>
              </a:tabLst>
            </a:pPr>
            <a:r>
              <a:rPr lang="en-US" sz="2400" dirty="0" smtClean="0">
                <a:latin typeface="Bell MT"/>
                <a:ea typeface="Calibri"/>
                <a:cs typeface="Times New Roman"/>
              </a:rPr>
              <a:t>Brainstorm Curriculum </a:t>
            </a:r>
            <a:r>
              <a:rPr lang="en-US" sz="2400" dirty="0">
                <a:latin typeface="Bell MT"/>
                <a:ea typeface="Calibri"/>
                <a:cs typeface="Times New Roman"/>
              </a:rPr>
              <a:t>Connections</a:t>
            </a:r>
            <a:endParaRPr lang="en-US" sz="2400" dirty="0">
              <a:latin typeface="Calibri"/>
              <a:ea typeface="Calibri"/>
              <a:cs typeface="Times New Roman"/>
            </a:endParaRPr>
          </a:p>
          <a:p>
            <a:pPr algn="ctr">
              <a:lnSpc>
                <a:spcPct val="115000"/>
              </a:lnSpc>
              <a:tabLst>
                <a:tab pos="342900" algn="l"/>
              </a:tabLst>
            </a:pPr>
            <a:r>
              <a:rPr lang="en-US" sz="2400" dirty="0" smtClean="0">
                <a:latin typeface="Kristen ITC"/>
                <a:ea typeface="Calibri"/>
                <a:cs typeface="Times New Roman"/>
              </a:rPr>
              <a:t></a:t>
            </a:r>
            <a:r>
              <a:rPr lang="en-US" sz="2400" dirty="0" smtClean="0">
                <a:latin typeface="Bell MT"/>
                <a:ea typeface="Calibri"/>
                <a:cs typeface="Times New Roman"/>
              </a:rPr>
              <a:t> </a:t>
            </a:r>
            <a:r>
              <a:rPr lang="en-US" sz="2400" dirty="0" smtClean="0">
                <a:latin typeface="+mj-lt"/>
                <a:ea typeface="Calibri"/>
                <a:cs typeface="Times New Roman"/>
              </a:rPr>
              <a:t>www.MrsEffron.com</a:t>
            </a:r>
            <a:r>
              <a:rPr lang="en-US" sz="2400" dirty="0" smtClean="0">
                <a:latin typeface="Kristen ITC"/>
                <a:ea typeface="Calibri"/>
                <a:cs typeface="Times New Roman"/>
              </a:rPr>
              <a:t></a:t>
            </a:r>
            <a:endParaRPr lang="en-US" sz="1200" dirty="0" smtClean="0">
              <a:latin typeface="Kristen ITC"/>
              <a:ea typeface="Calibri"/>
              <a:cs typeface="Times New Roman"/>
            </a:endParaRPr>
          </a:p>
          <a:p>
            <a:pPr algn="ctr">
              <a:lnSpc>
                <a:spcPct val="115000"/>
              </a:lnSpc>
              <a:tabLst>
                <a:tab pos="342900" algn="l"/>
              </a:tabLst>
            </a:pPr>
            <a:endParaRPr lang="en-US" sz="1100" dirty="0">
              <a:latin typeface="Calibri"/>
              <a:ea typeface="Calibri"/>
              <a:cs typeface="Times New Roman"/>
            </a:endParaRPr>
          </a:p>
          <a:p>
            <a:pPr marR="0" lvl="0" algn="ctr">
              <a:lnSpc>
                <a:spcPct val="115000"/>
              </a:lnSpc>
              <a:spcBef>
                <a:spcPts val="0"/>
              </a:spcBef>
              <a:spcAft>
                <a:spcPts val="0"/>
              </a:spcAft>
              <a:tabLst>
                <a:tab pos="342900" algn="l"/>
              </a:tabLst>
            </a:pPr>
            <a:r>
              <a:rPr lang="en-US" sz="2400" i="1" dirty="0">
                <a:latin typeface="Bell MT"/>
                <a:ea typeface="Calibri"/>
                <a:cs typeface="Times New Roman"/>
              </a:rPr>
              <a:t>Use these problem based activities – or ideas of your own – as places to start developing your challenges.</a:t>
            </a:r>
            <a:r>
              <a:rPr lang="en-US" sz="2400" dirty="0">
                <a:latin typeface="Bell MT"/>
                <a:ea typeface="Calibri"/>
                <a:cs typeface="Times New Roman"/>
              </a:rPr>
              <a:t> </a:t>
            </a:r>
            <a:endParaRPr lang="en-US" sz="2400" dirty="0" smtClean="0">
              <a:latin typeface="Calibri"/>
              <a:ea typeface="Calibri"/>
              <a:cs typeface="Times New Roman"/>
            </a:endParaRPr>
          </a:p>
          <a:p>
            <a:pPr marR="0" lvl="0" algn="ctr">
              <a:lnSpc>
                <a:spcPct val="115000"/>
              </a:lnSpc>
              <a:spcBef>
                <a:spcPts val="0"/>
              </a:spcBef>
              <a:spcAft>
                <a:spcPts val="0"/>
              </a:spcAft>
              <a:tabLst>
                <a:tab pos="342900" algn="l"/>
              </a:tabLst>
            </a:pPr>
            <a:r>
              <a:rPr lang="en-US" sz="2400" b="1" u="sng" dirty="0" smtClean="0">
                <a:latin typeface="Bell MT"/>
                <a:ea typeface="Calibri"/>
                <a:cs typeface="Times New Roman"/>
              </a:rPr>
              <a:t>Remember</a:t>
            </a:r>
            <a:r>
              <a:rPr lang="en-US" sz="2400" b="1" u="sng" dirty="0">
                <a:latin typeface="Bell MT"/>
                <a:ea typeface="Calibri"/>
                <a:cs typeface="Times New Roman"/>
              </a:rPr>
              <a:t>:</a:t>
            </a:r>
            <a:r>
              <a:rPr lang="en-US" sz="2400" dirty="0">
                <a:latin typeface="Bell MT"/>
                <a:ea typeface="Calibri"/>
                <a:cs typeface="Times New Roman"/>
              </a:rPr>
              <a:t> You need to turn these into Driving </a:t>
            </a:r>
            <a:r>
              <a:rPr lang="en-US" sz="2400" dirty="0" smtClean="0">
                <a:latin typeface="Bell MT"/>
                <a:ea typeface="Calibri"/>
                <a:cs typeface="Times New Roman"/>
              </a:rPr>
              <a:t>Questions.</a:t>
            </a:r>
          </a:p>
          <a:p>
            <a:pPr marR="0" lvl="0" algn="ctr">
              <a:lnSpc>
                <a:spcPct val="115000"/>
              </a:lnSpc>
              <a:spcBef>
                <a:spcPts val="0"/>
              </a:spcBef>
              <a:spcAft>
                <a:spcPts val="0"/>
              </a:spcAft>
              <a:tabLst>
                <a:tab pos="342900" algn="l"/>
              </a:tabLst>
            </a:pPr>
            <a:r>
              <a:rPr lang="en-US" sz="2400" u="sng" dirty="0" smtClean="0">
                <a:latin typeface="Bell MT"/>
                <a:ea typeface="Calibri"/>
                <a:cs typeface="Times New Roman"/>
              </a:rPr>
              <a:t>Use </a:t>
            </a:r>
            <a:r>
              <a:rPr lang="en-US" sz="2400" u="sng" dirty="0">
                <a:latin typeface="Bell MT"/>
                <a:ea typeface="Calibri"/>
                <a:cs typeface="Times New Roman"/>
              </a:rPr>
              <a:t>your standard charts </a:t>
            </a:r>
            <a:r>
              <a:rPr lang="en-US" sz="2400" dirty="0">
                <a:latin typeface="Bell MT"/>
                <a:ea typeface="Calibri"/>
                <a:cs typeface="Times New Roman"/>
              </a:rPr>
              <a:t>to brainstorm a </a:t>
            </a:r>
            <a:r>
              <a:rPr lang="en-US" sz="2400" dirty="0" smtClean="0">
                <a:latin typeface="Bell MT"/>
                <a:ea typeface="Calibri"/>
                <a:cs typeface="Times New Roman"/>
              </a:rPr>
              <a:t>web.</a:t>
            </a:r>
            <a:endParaRPr lang="en-US" sz="2400" dirty="0">
              <a:latin typeface="Calibri"/>
              <a:ea typeface="Calibri"/>
              <a:cs typeface="Times New Roman"/>
            </a:endParaRPr>
          </a:p>
          <a:p>
            <a:pPr marR="0" lvl="0" algn="ctr">
              <a:lnSpc>
                <a:spcPct val="115000"/>
              </a:lnSpc>
              <a:spcBef>
                <a:spcPts val="0"/>
              </a:spcBef>
              <a:spcAft>
                <a:spcPts val="0"/>
              </a:spcAft>
              <a:tabLst>
                <a:tab pos="114300" algn="l"/>
              </a:tabLst>
            </a:pPr>
            <a:r>
              <a:rPr lang="en-US" sz="2400" dirty="0">
                <a:latin typeface="Bell MT"/>
                <a:ea typeface="Calibri"/>
                <a:cs typeface="Times New Roman"/>
              </a:rPr>
              <a:t>Keep an </a:t>
            </a:r>
            <a:r>
              <a:rPr lang="en-US" sz="2400" dirty="0" smtClean="0">
                <a:latin typeface="+mj-lt"/>
                <a:ea typeface="Calibri"/>
                <a:cs typeface="Times New Roman"/>
              </a:rPr>
              <a:t>OPEN</a:t>
            </a:r>
            <a:r>
              <a:rPr lang="en-US" sz="2400" dirty="0" smtClean="0">
                <a:latin typeface="Bell MT"/>
                <a:ea typeface="Calibri"/>
                <a:cs typeface="Times New Roman"/>
              </a:rPr>
              <a:t> mind.</a:t>
            </a:r>
            <a:endParaRPr lang="en-US" sz="2400" dirty="0">
              <a:latin typeface="Calibri"/>
              <a:ea typeface="Calibri"/>
              <a:cs typeface="Times New Roman"/>
            </a:endParaRPr>
          </a:p>
          <a:p>
            <a:pPr marR="0" lvl="0" algn="ctr">
              <a:lnSpc>
                <a:spcPct val="115000"/>
              </a:lnSpc>
              <a:spcBef>
                <a:spcPts val="0"/>
              </a:spcBef>
              <a:spcAft>
                <a:spcPts val="0"/>
              </a:spcAft>
              <a:tabLst>
                <a:tab pos="114300" algn="l"/>
              </a:tabLst>
            </a:pPr>
            <a:r>
              <a:rPr lang="en-US" sz="2400" dirty="0">
                <a:latin typeface="Bell MT"/>
                <a:ea typeface="Calibri"/>
                <a:cs typeface="Times New Roman"/>
              </a:rPr>
              <a:t>Think Big – </a:t>
            </a:r>
            <a:r>
              <a:rPr lang="en-US" sz="2400" b="1" dirty="0">
                <a:latin typeface="Bell MT"/>
                <a:ea typeface="Calibri"/>
                <a:cs typeface="Times New Roman"/>
              </a:rPr>
              <a:t>don’t make </a:t>
            </a:r>
            <a:r>
              <a:rPr lang="en-US" sz="2400" b="1" dirty="0" smtClean="0">
                <a:latin typeface="Bell MT"/>
                <a:ea typeface="Calibri"/>
                <a:cs typeface="Times New Roman"/>
              </a:rPr>
              <a:t>eliminations</a:t>
            </a:r>
            <a:r>
              <a:rPr lang="en-US" sz="2400" dirty="0" smtClean="0">
                <a:latin typeface="Bell MT"/>
                <a:ea typeface="Calibri"/>
                <a:cs typeface="Times New Roman"/>
              </a:rPr>
              <a:t>.</a:t>
            </a:r>
            <a:endParaRPr lang="en-US" sz="2400" dirty="0">
              <a:latin typeface="Calibri"/>
              <a:ea typeface="Calibri"/>
              <a:cs typeface="Times New Roman"/>
            </a:endParaRPr>
          </a:p>
          <a:p>
            <a:pPr marR="0" lvl="0" algn="ctr">
              <a:lnSpc>
                <a:spcPct val="115000"/>
              </a:lnSpc>
              <a:spcBef>
                <a:spcPts val="0"/>
              </a:spcBef>
              <a:spcAft>
                <a:spcPts val="0"/>
              </a:spcAft>
              <a:tabLst>
                <a:tab pos="114300" algn="l"/>
              </a:tabLst>
            </a:pPr>
            <a:r>
              <a:rPr lang="en-US" sz="2400" dirty="0">
                <a:latin typeface="Bell MT"/>
                <a:ea typeface="Calibri"/>
                <a:cs typeface="Times New Roman"/>
              </a:rPr>
              <a:t>Write it ALL </a:t>
            </a:r>
            <a:r>
              <a:rPr lang="en-US" sz="2400" dirty="0" smtClean="0">
                <a:latin typeface="Bell MT"/>
                <a:ea typeface="Calibri"/>
                <a:cs typeface="Times New Roman"/>
              </a:rPr>
              <a:t>down.</a:t>
            </a:r>
            <a:endParaRPr lang="en-US" sz="2400" dirty="0" smtClean="0">
              <a:latin typeface="+mj-lt"/>
            </a:endParaRPr>
          </a:p>
        </p:txBody>
      </p:sp>
      <p:sp>
        <p:nvSpPr>
          <p:cNvPr id="2" name="TextBox 1"/>
          <p:cNvSpPr txBox="1"/>
          <p:nvPr/>
        </p:nvSpPr>
        <p:spPr>
          <a:xfrm>
            <a:off x="0" y="-27112"/>
            <a:ext cx="1454727" cy="369332"/>
          </a:xfrm>
          <a:prstGeom prst="rect">
            <a:avLst/>
          </a:prstGeom>
          <a:noFill/>
          <a:ln>
            <a:noFill/>
          </a:ln>
        </p:spPr>
        <p:txBody>
          <a:bodyPr wrap="square" rtlCol="0">
            <a:spAutoFit/>
          </a:bodyPr>
          <a:lstStyle/>
          <a:p>
            <a:r>
              <a:rPr lang="en-US" dirty="0">
                <a:latin typeface="Bell MT"/>
                <a:ea typeface="Calibri"/>
                <a:cs typeface="Times New Roman"/>
              </a:rPr>
              <a:t>(</a:t>
            </a:r>
            <a:r>
              <a:rPr lang="en-US" dirty="0" smtClean="0">
                <a:latin typeface="Bell MT"/>
                <a:ea typeface="Calibri"/>
                <a:cs typeface="Times New Roman"/>
              </a:rPr>
              <a:t>12:30-1:45)</a:t>
            </a:r>
            <a:endParaRPr lang="en-US" dirty="0"/>
          </a:p>
        </p:txBody>
      </p:sp>
    </p:spTree>
    <p:extLst>
      <p:ext uri="{BB962C8B-B14F-4D97-AF65-F5344CB8AC3E}">
        <p14:creationId xmlns:p14="http://schemas.microsoft.com/office/powerpoint/2010/main" val="1036795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8077200" cy="4114800"/>
          </a:xfrm>
        </p:spPr>
        <p:txBody>
          <a:bodyPr>
            <a:normAutofit fontScale="90000"/>
          </a:bodyPr>
          <a:lstStyle/>
          <a:p>
            <a:r>
              <a:rPr lang="en-US" sz="4900" dirty="0" smtClean="0"/>
              <a:t>- </a:t>
            </a:r>
            <a:r>
              <a:rPr lang="en-US" sz="4900" b="1" dirty="0" smtClean="0"/>
              <a:t>BE</a:t>
            </a:r>
            <a:r>
              <a:rPr lang="en-US" sz="4900" dirty="0" smtClean="0"/>
              <a:t> a </a:t>
            </a:r>
            <a:r>
              <a:rPr lang="en-US" sz="4900" b="1" dirty="0" smtClean="0"/>
              <a:t>Present</a:t>
            </a:r>
            <a:r>
              <a:rPr lang="en-US" sz="4900" dirty="0" smtClean="0"/>
              <a:t> Participant</a:t>
            </a:r>
            <a:br>
              <a:rPr lang="en-US" sz="4900" dirty="0" smtClean="0"/>
            </a:br>
            <a:r>
              <a:rPr lang="en-US" sz="4900" dirty="0" smtClean="0"/>
              <a:t>- </a:t>
            </a:r>
            <a:r>
              <a:rPr lang="en-US" sz="4900" b="1" dirty="0" smtClean="0"/>
              <a:t>BE</a:t>
            </a:r>
            <a:r>
              <a:rPr lang="en-US" sz="4900" dirty="0" smtClean="0"/>
              <a:t> </a:t>
            </a:r>
            <a:r>
              <a:rPr lang="en-US" sz="4900" b="1" dirty="0" smtClean="0"/>
              <a:t>Respectful</a:t>
            </a:r>
            <a:r>
              <a:rPr lang="en-US" sz="4900" dirty="0" smtClean="0"/>
              <a:t> of Yourself &amp; </a:t>
            </a:r>
            <a:br>
              <a:rPr lang="en-US" sz="4900" dirty="0" smtClean="0"/>
            </a:br>
            <a:r>
              <a:rPr lang="en-US" sz="4900" dirty="0"/>
              <a:t> </a:t>
            </a:r>
            <a:r>
              <a:rPr lang="en-US" sz="4900" dirty="0" smtClean="0"/>
              <a:t>      Others</a:t>
            </a:r>
            <a:br>
              <a:rPr lang="en-US" sz="4900" dirty="0" smtClean="0"/>
            </a:br>
            <a:r>
              <a:rPr lang="en-US" sz="4900" dirty="0" smtClean="0"/>
              <a:t>- </a:t>
            </a:r>
            <a:r>
              <a:rPr lang="en-US" sz="4900" b="1" dirty="0" smtClean="0"/>
              <a:t>BE</a:t>
            </a:r>
            <a:r>
              <a:rPr lang="en-US" sz="4900" dirty="0" smtClean="0"/>
              <a:t> a </a:t>
            </a:r>
            <a:r>
              <a:rPr lang="en-US" sz="4900" b="1" dirty="0" smtClean="0"/>
              <a:t>Positive</a:t>
            </a:r>
            <a:r>
              <a:rPr lang="en-US" sz="4900" dirty="0" smtClean="0"/>
              <a:t> and Creative </a:t>
            </a:r>
            <a:br>
              <a:rPr lang="en-US" sz="4900" dirty="0" smtClean="0"/>
            </a:br>
            <a:r>
              <a:rPr lang="en-US" sz="4900" dirty="0"/>
              <a:t> </a:t>
            </a:r>
            <a:r>
              <a:rPr lang="en-US" sz="4900" dirty="0" smtClean="0"/>
              <a:t>      Thinker!</a:t>
            </a:r>
            <a:r>
              <a:rPr lang="en-US" sz="1800" dirty="0" smtClean="0"/>
              <a:t/>
            </a:r>
            <a:br>
              <a:rPr lang="en-US" sz="1800" dirty="0" smtClean="0"/>
            </a:br>
            <a:r>
              <a:rPr lang="en-US" sz="1800" dirty="0"/>
              <a:t/>
            </a:r>
            <a:br>
              <a:rPr lang="en-US" sz="1800" dirty="0"/>
            </a:br>
            <a:r>
              <a:rPr lang="en-US" dirty="0" smtClean="0"/>
              <a:t>*Attention Signal</a:t>
            </a:r>
            <a:endParaRPr lang="en-US" dirty="0"/>
          </a:p>
        </p:txBody>
      </p:sp>
      <p:sp>
        <p:nvSpPr>
          <p:cNvPr id="5" name="Text Placeholder 4"/>
          <p:cNvSpPr>
            <a:spLocks noGrp="1"/>
          </p:cNvSpPr>
          <p:nvPr>
            <p:ph type="body" idx="1"/>
          </p:nvPr>
        </p:nvSpPr>
        <p:spPr>
          <a:xfrm>
            <a:off x="457200" y="5105400"/>
            <a:ext cx="8183880" cy="1168308"/>
          </a:xfrm>
        </p:spPr>
        <p:txBody>
          <a:bodyPr>
            <a:noAutofit/>
          </a:bodyPr>
          <a:lstStyle/>
          <a:p>
            <a:pPr algn="r"/>
            <a:r>
              <a:rPr lang="en-US" sz="8000" dirty="0" smtClean="0"/>
              <a:t>“BE” Attitudes</a:t>
            </a:r>
            <a:endParaRPr lang="en-US" sz="8000" dirty="0"/>
          </a:p>
        </p:txBody>
      </p:sp>
      <p:pic>
        <p:nvPicPr>
          <p:cNvPr id="3074" name="Picture 2" descr="bumble bee lar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418799" flipH="1">
            <a:off x="524044" y="5076028"/>
            <a:ext cx="1381155" cy="114324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umble bee 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270091">
            <a:off x="7612530" y="5036160"/>
            <a:ext cx="528587" cy="4055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bumble bee 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288990">
            <a:off x="8170639" y="5052249"/>
            <a:ext cx="528587" cy="405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348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494568"/>
            <a:ext cx="8458200" cy="5906232"/>
          </a:xfrm>
          <a:prstGeom prst="rect">
            <a:avLst/>
          </a:prstGeom>
        </p:spPr>
        <p:txBody>
          <a:bodyPr wrap="square">
            <a:spAutoFit/>
          </a:bodyPr>
          <a:lstStyle/>
          <a:p>
            <a:pPr algn="ctr"/>
            <a:r>
              <a:rPr lang="en-US" sz="4400" b="1" dirty="0" smtClean="0">
                <a:solidFill>
                  <a:schemeClr val="accent1">
                    <a:lumMod val="60000"/>
                    <a:lumOff val="40000"/>
                  </a:schemeClr>
                </a:solidFill>
                <a:latin typeface="+mj-lt"/>
              </a:rPr>
              <a:t>Ma</a:t>
            </a:r>
            <a:r>
              <a:rPr lang="en-US" sz="4400" b="1" dirty="0">
                <a:solidFill>
                  <a:schemeClr val="accent1">
                    <a:lumMod val="60000"/>
                    <a:lumOff val="40000"/>
                  </a:schemeClr>
                </a:solidFill>
                <a:latin typeface="+mj-lt"/>
              </a:rPr>
              <a:t>ke </a:t>
            </a:r>
            <a:r>
              <a:rPr lang="en-US" sz="4400" b="1" dirty="0" smtClean="0">
                <a:solidFill>
                  <a:schemeClr val="accent1">
                    <a:lumMod val="60000"/>
                    <a:lumOff val="40000"/>
                  </a:schemeClr>
                </a:solidFill>
                <a:latin typeface="+mj-lt"/>
              </a:rPr>
              <a:t>&amp; Take STEM Unit</a:t>
            </a:r>
          </a:p>
          <a:p>
            <a:pPr algn="ctr"/>
            <a:r>
              <a:rPr lang="en-US" sz="4400" b="1" u="sng" dirty="0" smtClean="0">
                <a:solidFill>
                  <a:schemeClr val="accent1">
                    <a:lumMod val="60000"/>
                    <a:lumOff val="40000"/>
                  </a:schemeClr>
                </a:solidFill>
                <a:latin typeface="+mj-lt"/>
              </a:rPr>
              <a:t>PART 2:</a:t>
            </a:r>
            <a:endParaRPr lang="en-US" sz="4400" b="1" i="1" u="sng" dirty="0">
              <a:solidFill>
                <a:schemeClr val="accent1">
                  <a:lumMod val="60000"/>
                  <a:lumOff val="40000"/>
                </a:schemeClr>
              </a:solidFill>
            </a:endParaRPr>
          </a:p>
          <a:p>
            <a:pPr algn="ctr">
              <a:lnSpc>
                <a:spcPct val="115000"/>
              </a:lnSpc>
              <a:tabLst>
                <a:tab pos="114300" algn="l"/>
              </a:tabLst>
            </a:pPr>
            <a:r>
              <a:rPr lang="en-US" sz="2400" dirty="0" smtClean="0">
                <a:latin typeface="Bell MT"/>
                <a:ea typeface="Calibri"/>
                <a:cs typeface="Times New Roman"/>
              </a:rPr>
              <a:t>Step 4-5</a:t>
            </a:r>
          </a:p>
          <a:p>
            <a:pPr algn="ctr">
              <a:lnSpc>
                <a:spcPct val="115000"/>
              </a:lnSpc>
              <a:tabLst>
                <a:tab pos="114300" algn="l"/>
              </a:tabLst>
            </a:pPr>
            <a:r>
              <a:rPr lang="en-US" sz="2400" dirty="0">
                <a:latin typeface="Bell MT"/>
                <a:ea typeface="Calibri"/>
                <a:cs typeface="Times New Roman"/>
              </a:rPr>
              <a:t>Choose Lessons &amp; Standards and </a:t>
            </a:r>
            <a:endParaRPr lang="en-US" sz="2400" dirty="0" smtClean="0">
              <a:latin typeface="Bell MT"/>
              <a:ea typeface="Calibri"/>
              <a:cs typeface="Times New Roman"/>
            </a:endParaRPr>
          </a:p>
          <a:p>
            <a:pPr algn="ctr">
              <a:lnSpc>
                <a:spcPct val="115000"/>
              </a:lnSpc>
              <a:tabLst>
                <a:tab pos="114300" algn="l"/>
              </a:tabLst>
            </a:pPr>
            <a:r>
              <a:rPr lang="en-US" sz="2400" dirty="0" smtClean="0">
                <a:latin typeface="Bell MT"/>
                <a:ea typeface="Calibri"/>
                <a:cs typeface="Times New Roman"/>
              </a:rPr>
              <a:t>Design </a:t>
            </a:r>
            <a:r>
              <a:rPr lang="en-US" sz="2400" dirty="0">
                <a:latin typeface="Bell MT"/>
                <a:ea typeface="Calibri"/>
                <a:cs typeface="Times New Roman"/>
              </a:rPr>
              <a:t>a Timeline </a:t>
            </a:r>
          </a:p>
          <a:p>
            <a:pPr algn="ctr">
              <a:lnSpc>
                <a:spcPct val="115000"/>
              </a:lnSpc>
              <a:tabLst>
                <a:tab pos="114300" algn="l"/>
              </a:tabLst>
            </a:pPr>
            <a:endParaRPr lang="en-US" sz="1200" dirty="0" smtClean="0">
              <a:latin typeface="Bell MT"/>
              <a:ea typeface="Calibri"/>
              <a:cs typeface="Times New Roman"/>
            </a:endParaRPr>
          </a:p>
          <a:p>
            <a:pPr algn="ctr">
              <a:lnSpc>
                <a:spcPct val="115000"/>
              </a:lnSpc>
              <a:tabLst>
                <a:tab pos="114300" algn="l"/>
              </a:tabLst>
            </a:pPr>
            <a:r>
              <a:rPr lang="en-US" sz="2400" i="1" dirty="0" smtClean="0">
                <a:latin typeface="Bell MT"/>
                <a:ea typeface="Calibri"/>
                <a:cs typeface="Times New Roman"/>
              </a:rPr>
              <a:t>Think </a:t>
            </a:r>
            <a:r>
              <a:rPr lang="en-US" sz="2400" i="1" dirty="0">
                <a:latin typeface="Bell MT"/>
                <a:ea typeface="Calibri"/>
                <a:cs typeface="Times New Roman"/>
              </a:rPr>
              <a:t>about “How do we measure our academic impact?” </a:t>
            </a:r>
            <a:endParaRPr lang="en-US" sz="2400" i="1" dirty="0" smtClean="0">
              <a:latin typeface="Bell MT"/>
              <a:ea typeface="Calibri"/>
              <a:cs typeface="Times New Roman"/>
            </a:endParaRPr>
          </a:p>
          <a:p>
            <a:pPr algn="ctr">
              <a:lnSpc>
                <a:spcPct val="115000"/>
              </a:lnSpc>
              <a:tabLst>
                <a:tab pos="114300" algn="l"/>
              </a:tabLst>
            </a:pPr>
            <a:r>
              <a:rPr lang="en-US" sz="2400" i="1" dirty="0" smtClean="0">
                <a:latin typeface="Bell MT"/>
                <a:ea typeface="Calibri"/>
                <a:cs typeface="Times New Roman"/>
              </a:rPr>
              <a:t>as </a:t>
            </a:r>
            <a:r>
              <a:rPr lang="en-US" sz="2400" i="1" dirty="0">
                <a:latin typeface="Bell MT"/>
                <a:ea typeface="Calibri"/>
                <a:cs typeface="Times New Roman"/>
              </a:rPr>
              <a:t>we complete this activity.</a:t>
            </a:r>
            <a:endParaRPr lang="en-US" sz="2000" i="1" dirty="0">
              <a:latin typeface="Calibri"/>
              <a:ea typeface="Calibri"/>
              <a:cs typeface="Times New Roman"/>
            </a:endParaRPr>
          </a:p>
          <a:p>
            <a:pPr marR="0" lvl="0" algn="ctr">
              <a:lnSpc>
                <a:spcPct val="115000"/>
              </a:lnSpc>
              <a:spcBef>
                <a:spcPts val="0"/>
              </a:spcBef>
              <a:spcAft>
                <a:spcPts val="0"/>
              </a:spcAft>
              <a:tabLst>
                <a:tab pos="114300" algn="l"/>
              </a:tabLst>
            </a:pPr>
            <a:r>
              <a:rPr lang="en-US" sz="2400" dirty="0">
                <a:latin typeface="Bell MT"/>
                <a:ea typeface="Calibri"/>
                <a:cs typeface="Times New Roman"/>
              </a:rPr>
              <a:t>Remember to make </a:t>
            </a:r>
            <a:r>
              <a:rPr lang="en-US" sz="2400" b="1" u="sng" dirty="0">
                <a:latin typeface="Bell MT"/>
                <a:ea typeface="Calibri"/>
                <a:cs typeface="Times New Roman"/>
              </a:rPr>
              <a:t>at least</a:t>
            </a:r>
            <a:r>
              <a:rPr lang="en-US" sz="2400" dirty="0">
                <a:latin typeface="Bell MT"/>
                <a:ea typeface="Calibri"/>
                <a:cs typeface="Times New Roman"/>
              </a:rPr>
              <a:t> ONE </a:t>
            </a:r>
            <a:r>
              <a:rPr lang="en-US" sz="2400" b="1" u="sng" dirty="0" smtClean="0">
                <a:latin typeface="Bell MT"/>
                <a:ea typeface="Calibri"/>
                <a:cs typeface="Times New Roman"/>
              </a:rPr>
              <a:t>integrated</a:t>
            </a:r>
            <a:r>
              <a:rPr lang="en-US" sz="2400" dirty="0" smtClean="0">
                <a:latin typeface="Bell MT"/>
                <a:ea typeface="Calibri"/>
                <a:cs typeface="Times New Roman"/>
              </a:rPr>
              <a:t> product.</a:t>
            </a:r>
            <a:endParaRPr lang="en-US" sz="2000" dirty="0">
              <a:latin typeface="Calibri"/>
              <a:ea typeface="Calibri"/>
              <a:cs typeface="Times New Roman"/>
            </a:endParaRPr>
          </a:p>
          <a:p>
            <a:pPr marR="0" lvl="0" algn="ctr">
              <a:lnSpc>
                <a:spcPct val="115000"/>
              </a:lnSpc>
              <a:spcBef>
                <a:spcPts val="0"/>
              </a:spcBef>
              <a:spcAft>
                <a:spcPts val="0"/>
              </a:spcAft>
              <a:tabLst>
                <a:tab pos="114300" algn="l"/>
              </a:tabLst>
            </a:pPr>
            <a:r>
              <a:rPr lang="en-US" sz="2400" dirty="0">
                <a:latin typeface="Bell MT"/>
                <a:ea typeface="Calibri"/>
                <a:cs typeface="Times New Roman"/>
              </a:rPr>
              <a:t>Keep your </a:t>
            </a:r>
            <a:r>
              <a:rPr lang="en-US" sz="2400" u="sng" dirty="0">
                <a:latin typeface="Bell MT"/>
                <a:ea typeface="Calibri"/>
                <a:cs typeface="Times New Roman"/>
              </a:rPr>
              <a:t>timeline</a:t>
            </a:r>
            <a:r>
              <a:rPr lang="en-US" sz="2400" dirty="0">
                <a:latin typeface="Bell MT"/>
                <a:ea typeface="Calibri"/>
                <a:cs typeface="Times New Roman"/>
              </a:rPr>
              <a:t> in mind when choosing the amount of standards and lessons you want to </a:t>
            </a:r>
            <a:r>
              <a:rPr lang="en-US" sz="2400" dirty="0" smtClean="0">
                <a:latin typeface="Bell MT"/>
                <a:ea typeface="Calibri"/>
                <a:cs typeface="Times New Roman"/>
              </a:rPr>
              <a:t>include.</a:t>
            </a:r>
          </a:p>
          <a:p>
            <a:pPr marR="0" lvl="0" algn="ctr">
              <a:lnSpc>
                <a:spcPct val="115000"/>
              </a:lnSpc>
              <a:spcBef>
                <a:spcPts val="0"/>
              </a:spcBef>
              <a:spcAft>
                <a:spcPts val="0"/>
              </a:spcAft>
              <a:tabLst>
                <a:tab pos="114300" algn="l"/>
              </a:tabLst>
            </a:pPr>
            <a:r>
              <a:rPr lang="en-US" sz="2400" dirty="0" smtClean="0">
                <a:latin typeface="Bell MT"/>
                <a:ea typeface="Calibri"/>
                <a:cs typeface="Times New Roman"/>
              </a:rPr>
              <a:t>Go </a:t>
            </a:r>
            <a:r>
              <a:rPr lang="en-US" sz="2400" dirty="0" smtClean="0">
                <a:latin typeface="+mj-lt"/>
                <a:ea typeface="Calibri"/>
                <a:cs typeface="Times New Roman"/>
              </a:rPr>
              <a:t>DEEP</a:t>
            </a:r>
            <a:r>
              <a:rPr lang="en-US" sz="2400" dirty="0" smtClean="0">
                <a:latin typeface="Bell MT"/>
                <a:ea typeface="Calibri"/>
                <a:cs typeface="Times New Roman"/>
              </a:rPr>
              <a:t> not </a:t>
            </a:r>
            <a:r>
              <a:rPr lang="en-US" sz="2400" dirty="0" smtClean="0">
                <a:latin typeface="+mj-lt"/>
                <a:ea typeface="Calibri"/>
                <a:cs typeface="Times New Roman"/>
              </a:rPr>
              <a:t>WIDE</a:t>
            </a:r>
            <a:r>
              <a:rPr lang="en-US" sz="2400" dirty="0" smtClean="0">
                <a:latin typeface="Bell MT"/>
                <a:ea typeface="Calibri"/>
                <a:cs typeface="Times New Roman"/>
              </a:rPr>
              <a:t>.</a:t>
            </a:r>
            <a:endParaRPr lang="en-US" sz="2000" dirty="0">
              <a:latin typeface="Calibri"/>
              <a:ea typeface="Calibri"/>
              <a:cs typeface="Times New Roman"/>
            </a:endParaRPr>
          </a:p>
          <a:p>
            <a:pPr marR="0" lvl="0" algn="ctr">
              <a:lnSpc>
                <a:spcPct val="115000"/>
              </a:lnSpc>
              <a:spcBef>
                <a:spcPts val="0"/>
              </a:spcBef>
              <a:spcAft>
                <a:spcPts val="0"/>
              </a:spcAft>
              <a:tabLst>
                <a:tab pos="114300" algn="l"/>
              </a:tabLst>
            </a:pPr>
            <a:r>
              <a:rPr lang="en-US" sz="2400" dirty="0">
                <a:latin typeface="Bell MT"/>
                <a:ea typeface="Calibri"/>
                <a:cs typeface="Times New Roman"/>
              </a:rPr>
              <a:t>Develop relevant questions for the lessons </a:t>
            </a:r>
            <a:r>
              <a:rPr lang="en-US" sz="2400" dirty="0" smtClean="0">
                <a:latin typeface="Bell MT"/>
                <a:ea typeface="Calibri"/>
                <a:cs typeface="Times New Roman"/>
              </a:rPr>
              <a:t>(“I Can statements”).</a:t>
            </a:r>
            <a:endParaRPr lang="en-US" sz="2000" dirty="0">
              <a:effectLst/>
              <a:latin typeface="Calibri"/>
              <a:ea typeface="Calibri"/>
              <a:cs typeface="Times New Roman"/>
            </a:endParaRPr>
          </a:p>
        </p:txBody>
      </p:sp>
      <p:sp>
        <p:nvSpPr>
          <p:cNvPr id="2" name="TextBox 1"/>
          <p:cNvSpPr txBox="1"/>
          <p:nvPr/>
        </p:nvSpPr>
        <p:spPr>
          <a:xfrm>
            <a:off x="0" y="-27112"/>
            <a:ext cx="1454727" cy="369332"/>
          </a:xfrm>
          <a:prstGeom prst="rect">
            <a:avLst/>
          </a:prstGeom>
          <a:noFill/>
          <a:ln>
            <a:noFill/>
          </a:ln>
        </p:spPr>
        <p:txBody>
          <a:bodyPr wrap="square" rtlCol="0">
            <a:spAutoFit/>
          </a:bodyPr>
          <a:lstStyle/>
          <a:p>
            <a:r>
              <a:rPr lang="en-US" dirty="0" smtClean="0">
                <a:latin typeface="Bell MT"/>
                <a:ea typeface="Calibri"/>
                <a:cs typeface="Times New Roman"/>
              </a:rPr>
              <a:t>(1:45-3:00)</a:t>
            </a:r>
            <a:endParaRPr lang="en-US" dirty="0"/>
          </a:p>
        </p:txBody>
      </p:sp>
    </p:spTree>
    <p:extLst>
      <p:ext uri="{BB962C8B-B14F-4D97-AF65-F5344CB8AC3E}">
        <p14:creationId xmlns:p14="http://schemas.microsoft.com/office/powerpoint/2010/main" val="799338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201206"/>
          </a:xfrm>
        </p:spPr>
        <p:txBody>
          <a:bodyPr>
            <a:noAutofit/>
          </a:bodyPr>
          <a:lstStyle/>
          <a:p>
            <a:pPr algn="ctr"/>
            <a:r>
              <a:rPr lang="en-US" sz="13800" dirty="0" smtClean="0"/>
              <a:t>Wrap-Up</a:t>
            </a:r>
            <a:endParaRPr lang="en-US" sz="13800" dirty="0"/>
          </a:p>
        </p:txBody>
      </p:sp>
      <p:sp>
        <p:nvSpPr>
          <p:cNvPr id="3" name="Subtitle 2"/>
          <p:cNvSpPr>
            <a:spLocks noGrp="1"/>
          </p:cNvSpPr>
          <p:nvPr>
            <p:ph type="subTitle" idx="1"/>
          </p:nvPr>
        </p:nvSpPr>
        <p:spPr>
          <a:xfrm>
            <a:off x="457200" y="3810000"/>
            <a:ext cx="8229600" cy="2715768"/>
          </a:xfrm>
        </p:spPr>
        <p:txBody>
          <a:bodyPr>
            <a:normAutofit/>
          </a:bodyPr>
          <a:lstStyle/>
          <a:p>
            <a:pPr algn="ctr"/>
            <a:r>
              <a:rPr lang="en-US" sz="4800" dirty="0">
                <a:latin typeface="+mj-lt"/>
              </a:rPr>
              <a:t>The Great Project Share</a:t>
            </a:r>
          </a:p>
          <a:p>
            <a:pPr algn="ctr"/>
            <a:r>
              <a:rPr lang="en-US" sz="4800" dirty="0" smtClean="0">
                <a:latin typeface="+mj-lt"/>
              </a:rPr>
              <a:t>Addressing </a:t>
            </a:r>
            <a:r>
              <a:rPr lang="en-US" sz="4800" dirty="0">
                <a:latin typeface="+mj-lt"/>
              </a:rPr>
              <a:t>the Parking Lot</a:t>
            </a:r>
          </a:p>
          <a:p>
            <a:pPr algn="ctr"/>
            <a:r>
              <a:rPr lang="en-US" sz="4800" dirty="0" smtClean="0">
                <a:latin typeface="+mj-lt"/>
              </a:rPr>
              <a:t>Q&amp;A</a:t>
            </a:r>
            <a:endParaRPr lang="en-US" sz="4800" dirty="0"/>
          </a:p>
        </p:txBody>
      </p:sp>
      <p:sp>
        <p:nvSpPr>
          <p:cNvPr id="4" name="TextBox 3"/>
          <p:cNvSpPr txBox="1"/>
          <p:nvPr/>
        </p:nvSpPr>
        <p:spPr>
          <a:xfrm>
            <a:off x="0" y="-27112"/>
            <a:ext cx="1454727" cy="369332"/>
          </a:xfrm>
          <a:prstGeom prst="rect">
            <a:avLst/>
          </a:prstGeom>
          <a:noFill/>
          <a:ln>
            <a:noFill/>
          </a:ln>
        </p:spPr>
        <p:txBody>
          <a:bodyPr wrap="square" rtlCol="0">
            <a:spAutoFit/>
          </a:bodyPr>
          <a:lstStyle/>
          <a:p>
            <a:r>
              <a:rPr lang="en-US" dirty="0" smtClean="0">
                <a:latin typeface="Bell MT"/>
                <a:ea typeface="Calibri"/>
                <a:cs typeface="Times New Roman"/>
              </a:rPr>
              <a:t>(3:00-3:30)</a:t>
            </a:r>
            <a:endParaRPr lang="en-US" dirty="0"/>
          </a:p>
        </p:txBody>
      </p:sp>
    </p:spTree>
    <p:extLst>
      <p:ext uri="{BB962C8B-B14F-4D97-AF65-F5344CB8AC3E}">
        <p14:creationId xmlns:p14="http://schemas.microsoft.com/office/powerpoint/2010/main" val="1770930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mytemplatesshop.com/media/catalog/product/cache/1/image/600x600/9df78eab33525d08d6e5fb8d27136e95/t/i/time-to-school-powerpoint-template-presentation_1.jpg"/>
          <p:cNvPicPr>
            <a:picLocks noChangeAspect="1" noChangeArrowheads="1"/>
          </p:cNvPicPr>
          <p:nvPr/>
        </p:nvPicPr>
        <p:blipFill rotWithShape="1">
          <a:blip r:embed="rId3">
            <a:extLst>
              <a:ext uri="{28A0092B-C50C-407E-A947-70E740481C1C}">
                <a14:useLocalDpi xmlns:a14="http://schemas.microsoft.com/office/drawing/2010/main" val="0"/>
              </a:ext>
            </a:extLst>
          </a:blip>
          <a:srcRect t="13440" b="12960"/>
          <a:stretch/>
        </p:blipFill>
        <p:spPr bwMode="auto">
          <a:xfrm>
            <a:off x="457200" y="393192"/>
            <a:ext cx="8229600" cy="605698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4703928" y="609600"/>
            <a:ext cx="3754272" cy="56388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600" b="1" dirty="0" smtClean="0"/>
              <a:t>HOMEWORK</a:t>
            </a:r>
          </a:p>
          <a:p>
            <a:pPr algn="ctr"/>
            <a:endParaRPr lang="en-US" dirty="0" smtClean="0"/>
          </a:p>
          <a:p>
            <a:r>
              <a:rPr lang="en-US" sz="2800" dirty="0"/>
              <a:t>Bring back </a:t>
            </a:r>
            <a:r>
              <a:rPr lang="en-US" sz="2800" dirty="0" smtClean="0"/>
              <a:t>evidence of your STEM work:</a:t>
            </a:r>
          </a:p>
          <a:p>
            <a:pPr marL="342900" indent="-342900">
              <a:buFont typeface="Arial" pitchFamily="34" charset="0"/>
              <a:buChar char="•"/>
            </a:pPr>
            <a:r>
              <a:rPr lang="en-US" sz="2800" dirty="0" smtClean="0"/>
              <a:t>Pictures!</a:t>
            </a:r>
          </a:p>
          <a:p>
            <a:pPr marL="342900" indent="-342900">
              <a:buFont typeface="Arial" pitchFamily="34" charset="0"/>
              <a:buChar char="•"/>
            </a:pPr>
            <a:r>
              <a:rPr lang="en-US" sz="2800" dirty="0" smtClean="0"/>
              <a:t>Movies!</a:t>
            </a:r>
          </a:p>
          <a:p>
            <a:pPr marL="342900" indent="-342900">
              <a:buFont typeface="Arial" pitchFamily="34" charset="0"/>
              <a:buChar char="•"/>
            </a:pPr>
            <a:r>
              <a:rPr lang="en-US" sz="2800" dirty="0" smtClean="0"/>
              <a:t>Products!</a:t>
            </a:r>
          </a:p>
          <a:p>
            <a:endParaRPr lang="en-US" sz="2800" dirty="0" smtClean="0"/>
          </a:p>
          <a:p>
            <a:r>
              <a:rPr lang="en-US" sz="2800" dirty="0" smtClean="0"/>
              <a:t>Your </a:t>
            </a:r>
            <a:r>
              <a:rPr lang="en-US" sz="2800" dirty="0"/>
              <a:t>CCIT’s are a Resource! </a:t>
            </a:r>
            <a:endParaRPr lang="en-US" sz="2800" dirty="0" smtClean="0"/>
          </a:p>
          <a:p>
            <a:r>
              <a:rPr lang="en-US" sz="2800" dirty="0" smtClean="0"/>
              <a:t>CCIT’s </a:t>
            </a:r>
            <a:r>
              <a:rPr lang="en-US" sz="2800" dirty="0"/>
              <a:t>can co-teach! </a:t>
            </a:r>
          </a:p>
        </p:txBody>
      </p:sp>
    </p:spTree>
    <p:extLst>
      <p:ext uri="{BB962C8B-B14F-4D97-AF65-F5344CB8AC3E}">
        <p14:creationId xmlns:p14="http://schemas.microsoft.com/office/powerpoint/2010/main" val="357034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153400" cy="3352800"/>
          </a:xfrm>
        </p:spPr>
        <p:txBody>
          <a:bodyPr>
            <a:noAutofit/>
          </a:bodyPr>
          <a:lstStyle/>
          <a:p>
            <a:pPr algn="ctr"/>
            <a:r>
              <a:rPr lang="en-US" sz="9600" dirty="0" smtClean="0"/>
              <a:t>By the End</a:t>
            </a:r>
            <a:br>
              <a:rPr lang="en-US" sz="9600" dirty="0" smtClean="0"/>
            </a:br>
            <a:r>
              <a:rPr lang="en-US" sz="9600" dirty="0" smtClean="0"/>
              <a:t>of Today</a:t>
            </a:r>
            <a:endParaRPr lang="en-US" sz="9600" dirty="0"/>
          </a:p>
        </p:txBody>
      </p:sp>
      <p:sp>
        <p:nvSpPr>
          <p:cNvPr id="3" name="Subtitle 2"/>
          <p:cNvSpPr>
            <a:spLocks noGrp="1"/>
          </p:cNvSpPr>
          <p:nvPr>
            <p:ph type="subTitle" idx="1"/>
          </p:nvPr>
        </p:nvSpPr>
        <p:spPr>
          <a:xfrm>
            <a:off x="381000" y="3733800"/>
            <a:ext cx="8113776" cy="2667000"/>
          </a:xfrm>
        </p:spPr>
        <p:txBody>
          <a:bodyPr>
            <a:noAutofit/>
          </a:bodyPr>
          <a:lstStyle/>
          <a:p>
            <a:pPr lvl="0" algn="ctr"/>
            <a:r>
              <a:rPr lang="en-US" sz="2600" dirty="0"/>
              <a:t>Leave here with a clear, simple plan for organizing and documenting your teaching standards</a:t>
            </a:r>
            <a:r>
              <a:rPr lang="en-US" sz="2600" dirty="0" smtClean="0"/>
              <a:t>.</a:t>
            </a:r>
          </a:p>
          <a:p>
            <a:pPr lvl="0" algn="ctr"/>
            <a:endParaRPr lang="en-US" dirty="0"/>
          </a:p>
          <a:p>
            <a:pPr lvl="0" algn="ctr"/>
            <a:r>
              <a:rPr lang="en-US" sz="2600" dirty="0"/>
              <a:t>“Make and Take” a STEM unit to teach with your team</a:t>
            </a:r>
            <a:r>
              <a:rPr lang="en-US" sz="2600" dirty="0" smtClean="0"/>
              <a:t>.</a:t>
            </a:r>
            <a:endParaRPr lang="en-US" dirty="0" smtClean="0"/>
          </a:p>
          <a:p>
            <a:pPr lvl="0" algn="ctr"/>
            <a:r>
              <a:rPr lang="en-US" dirty="0" smtClean="0"/>
              <a:t> </a:t>
            </a:r>
            <a:endParaRPr lang="en-US" dirty="0"/>
          </a:p>
          <a:p>
            <a:pPr lvl="0" algn="ctr"/>
            <a:r>
              <a:rPr lang="en-US" sz="2600" dirty="0"/>
              <a:t>Announce our WINNERS!</a:t>
            </a:r>
          </a:p>
        </p:txBody>
      </p:sp>
    </p:spTree>
    <p:extLst>
      <p:ext uri="{BB962C8B-B14F-4D97-AF65-F5344CB8AC3E}">
        <p14:creationId xmlns:p14="http://schemas.microsoft.com/office/powerpoint/2010/main" val="886666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84775"/>
          </a:xfrm>
          <a:prstGeom prst="rect">
            <a:avLst/>
          </a:prstGeom>
        </p:spPr>
        <p:txBody>
          <a:bodyPr wrap="square">
            <a:spAutoFit/>
          </a:bodyPr>
          <a:lstStyle/>
          <a:p>
            <a:pPr algn="ctr"/>
            <a:r>
              <a:rPr lang="en-US" sz="3200" b="1" dirty="0">
                <a:solidFill>
                  <a:schemeClr val="accent6">
                    <a:lumMod val="75000"/>
                  </a:schemeClr>
                </a:solidFill>
                <a:latin typeface="+mj-lt"/>
              </a:rPr>
              <a:t>Group Activity – Who are our students?</a:t>
            </a:r>
          </a:p>
        </p:txBody>
      </p:sp>
      <p:graphicFrame>
        <p:nvGraphicFramePr>
          <p:cNvPr id="3" name="Object 2"/>
          <p:cNvGraphicFramePr>
            <a:graphicFrameLocks noChangeAspect="1"/>
          </p:cNvGraphicFramePr>
          <p:nvPr>
            <p:extLst>
              <p:ext uri="{D42A27DB-BD31-4B8C-83A1-F6EECF244321}">
                <p14:modId xmlns:p14="http://schemas.microsoft.com/office/powerpoint/2010/main" val="2858073400"/>
              </p:ext>
            </p:extLst>
          </p:nvPr>
        </p:nvGraphicFramePr>
        <p:xfrm>
          <a:off x="533400" y="1075274"/>
          <a:ext cx="4114800" cy="5325526"/>
        </p:xfrm>
        <a:graphic>
          <a:graphicData uri="http://schemas.openxmlformats.org/presentationml/2006/ole">
            <mc:AlternateContent xmlns:mc="http://schemas.openxmlformats.org/markup-compatibility/2006">
              <mc:Choice xmlns:v="urn:schemas-microsoft-com:vml" Requires="v">
                <p:oleObj spid="_x0000_s1041" name="Acrobat Document" r:id="rId4" imgW="5828995" imgH="7543692" progId="AcroExch.Document.7">
                  <p:embed/>
                </p:oleObj>
              </mc:Choice>
              <mc:Fallback>
                <p:oleObj name="Acrobat Document" r:id="rId4" imgW="5828995" imgH="7543692" progId="AcroExch.Document.7">
                  <p:embed/>
                  <p:pic>
                    <p:nvPicPr>
                      <p:cNvPr id="0" name=""/>
                      <p:cNvPicPr/>
                      <p:nvPr/>
                    </p:nvPicPr>
                    <p:blipFill>
                      <a:blip r:embed="rId5"/>
                      <a:stretch>
                        <a:fillRect/>
                      </a:stretch>
                    </p:blipFill>
                    <p:spPr>
                      <a:xfrm>
                        <a:off x="533400" y="1075274"/>
                        <a:ext cx="4114800" cy="5325526"/>
                      </a:xfrm>
                      <a:prstGeom prst="rect">
                        <a:avLst/>
                      </a:prstGeom>
                    </p:spPr>
                  </p:pic>
                </p:oleObj>
              </mc:Fallback>
            </mc:AlternateContent>
          </a:graphicData>
        </a:graphic>
      </p:graphicFrame>
      <p:sp>
        <p:nvSpPr>
          <p:cNvPr id="5" name="Rectangle 4"/>
          <p:cNvSpPr/>
          <p:nvPr/>
        </p:nvSpPr>
        <p:spPr>
          <a:xfrm>
            <a:off x="4572000" y="1164610"/>
            <a:ext cx="4114800" cy="2492990"/>
          </a:xfrm>
          <a:prstGeom prst="rect">
            <a:avLst/>
          </a:prstGeom>
        </p:spPr>
        <p:txBody>
          <a:bodyPr wrap="square">
            <a:spAutoFit/>
          </a:bodyPr>
          <a:lstStyle/>
          <a:p>
            <a:pPr algn="ctr"/>
            <a:r>
              <a:rPr lang="en-US" sz="1200" b="1" dirty="0" smtClean="0">
                <a:solidFill>
                  <a:schemeClr val="accent3">
                    <a:lumMod val="75000"/>
                  </a:schemeClr>
                </a:solidFill>
                <a:latin typeface="+mj-lt"/>
              </a:rPr>
              <a:t>8:45-9:00</a:t>
            </a:r>
          </a:p>
          <a:p>
            <a:pPr algn="ctr"/>
            <a:r>
              <a:rPr lang="en-US" sz="2400" b="1" dirty="0" smtClean="0">
                <a:solidFill>
                  <a:schemeClr val="accent3">
                    <a:lumMod val="75000"/>
                  </a:schemeClr>
                </a:solidFill>
                <a:latin typeface="+mj-lt"/>
              </a:rPr>
              <a:t>Each person shares by  adding </a:t>
            </a:r>
            <a:r>
              <a:rPr lang="en-US" sz="2400" b="1" dirty="0">
                <a:solidFill>
                  <a:schemeClr val="accent3">
                    <a:lumMod val="75000"/>
                  </a:schemeClr>
                </a:solidFill>
                <a:latin typeface="+mj-lt"/>
              </a:rPr>
              <a:t>their lesson </a:t>
            </a:r>
            <a:r>
              <a:rPr lang="en-US" sz="2400" b="1" dirty="0" smtClean="0">
                <a:solidFill>
                  <a:schemeClr val="accent3">
                    <a:lumMod val="75000"/>
                  </a:schemeClr>
                </a:solidFill>
                <a:latin typeface="+mj-lt"/>
              </a:rPr>
              <a:t>to </a:t>
            </a:r>
            <a:r>
              <a:rPr lang="en-US" sz="2400" b="1" dirty="0">
                <a:solidFill>
                  <a:schemeClr val="accent3">
                    <a:lumMod val="75000"/>
                  </a:schemeClr>
                </a:solidFill>
                <a:latin typeface="+mj-lt"/>
              </a:rPr>
              <a:t>the chart and </a:t>
            </a:r>
            <a:r>
              <a:rPr lang="en-US" sz="2400" b="1" dirty="0" smtClean="0">
                <a:solidFill>
                  <a:schemeClr val="accent3">
                    <a:lumMod val="75000"/>
                  </a:schemeClr>
                </a:solidFill>
                <a:latin typeface="+mj-lt"/>
              </a:rPr>
              <a:t>describing the lesson using the information from the “Look to the Evidence” activity.</a:t>
            </a:r>
            <a:endParaRPr lang="en-US" sz="2400" b="1" dirty="0">
              <a:solidFill>
                <a:schemeClr val="accent3">
                  <a:lumMod val="75000"/>
                </a:schemeClr>
              </a:solidFill>
              <a:latin typeface="+mj-lt"/>
            </a:endParaRPr>
          </a:p>
        </p:txBody>
      </p:sp>
      <p:sp>
        <p:nvSpPr>
          <p:cNvPr id="6" name="Rectangle 5"/>
          <p:cNvSpPr/>
          <p:nvPr/>
        </p:nvSpPr>
        <p:spPr>
          <a:xfrm>
            <a:off x="4572000" y="3755410"/>
            <a:ext cx="4114800" cy="2492990"/>
          </a:xfrm>
          <a:prstGeom prst="rect">
            <a:avLst/>
          </a:prstGeom>
        </p:spPr>
        <p:txBody>
          <a:bodyPr wrap="square">
            <a:spAutoFit/>
          </a:bodyPr>
          <a:lstStyle/>
          <a:p>
            <a:pPr algn="ctr"/>
            <a:r>
              <a:rPr lang="en-US" sz="1200" b="1" dirty="0" smtClean="0">
                <a:solidFill>
                  <a:schemeClr val="accent1">
                    <a:lumMod val="75000"/>
                  </a:schemeClr>
                </a:solidFill>
                <a:latin typeface="+mj-lt"/>
              </a:rPr>
              <a:t>9:00-9:15</a:t>
            </a:r>
          </a:p>
          <a:p>
            <a:pPr algn="ctr"/>
            <a:r>
              <a:rPr lang="en-US" sz="2400" b="1" dirty="0" smtClean="0">
                <a:solidFill>
                  <a:schemeClr val="accent1">
                    <a:lumMod val="75000"/>
                  </a:schemeClr>
                </a:solidFill>
                <a:latin typeface="+mj-lt"/>
              </a:rPr>
              <a:t>Each group chooses one </a:t>
            </a:r>
            <a:r>
              <a:rPr lang="en-US" sz="2400" b="1" dirty="0">
                <a:solidFill>
                  <a:schemeClr val="accent1">
                    <a:lumMod val="75000"/>
                  </a:schemeClr>
                </a:solidFill>
                <a:latin typeface="+mj-lt"/>
              </a:rPr>
              <a:t>lesson from their table that was the most unique for some reason and that person </a:t>
            </a:r>
            <a:r>
              <a:rPr lang="en-US" sz="2400" b="1" dirty="0" smtClean="0">
                <a:solidFill>
                  <a:schemeClr val="accent1">
                    <a:lumMod val="75000"/>
                  </a:schemeClr>
                </a:solidFill>
                <a:latin typeface="+mj-lt"/>
              </a:rPr>
              <a:t>will share </a:t>
            </a:r>
            <a:r>
              <a:rPr lang="en-US" sz="2400" b="1" dirty="0">
                <a:solidFill>
                  <a:schemeClr val="accent1">
                    <a:lumMod val="75000"/>
                  </a:schemeClr>
                </a:solidFill>
                <a:latin typeface="+mj-lt"/>
              </a:rPr>
              <a:t>with the room. </a:t>
            </a:r>
          </a:p>
        </p:txBody>
      </p:sp>
    </p:spTree>
    <p:extLst>
      <p:ext uri="{BB962C8B-B14F-4D97-AF65-F5344CB8AC3E}">
        <p14:creationId xmlns:p14="http://schemas.microsoft.com/office/powerpoint/2010/main" val="1710175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2887006"/>
          </a:xfrm>
        </p:spPr>
        <p:txBody>
          <a:bodyPr>
            <a:noAutofit/>
          </a:bodyPr>
          <a:lstStyle/>
          <a:p>
            <a:pPr algn="ctr"/>
            <a:r>
              <a:rPr lang="en-US" sz="6000" dirty="0" smtClean="0"/>
              <a:t>Organizing &amp; Documenting Standards</a:t>
            </a:r>
            <a:endParaRPr lang="en-US" sz="6000" dirty="0"/>
          </a:p>
        </p:txBody>
      </p:sp>
      <p:sp>
        <p:nvSpPr>
          <p:cNvPr id="3" name="Subtitle 2"/>
          <p:cNvSpPr>
            <a:spLocks noGrp="1"/>
          </p:cNvSpPr>
          <p:nvPr>
            <p:ph type="subTitle" idx="1"/>
          </p:nvPr>
        </p:nvSpPr>
        <p:spPr>
          <a:xfrm>
            <a:off x="381000" y="3657600"/>
            <a:ext cx="8382000" cy="2209800"/>
          </a:xfrm>
        </p:spPr>
        <p:txBody>
          <a:bodyPr>
            <a:normAutofit fontScale="92500" lnSpcReduction="10000"/>
          </a:bodyPr>
          <a:lstStyle/>
          <a:p>
            <a:pPr algn="l"/>
            <a:endParaRPr lang="en-US" sz="2400" dirty="0" smtClean="0"/>
          </a:p>
          <a:p>
            <a:pPr algn="l"/>
            <a:r>
              <a:rPr lang="en-US" sz="2800" dirty="0" smtClean="0"/>
              <a:t>Handout:</a:t>
            </a:r>
          </a:p>
          <a:p>
            <a:pPr marL="379476" indent="-342900" algn="l">
              <a:buFont typeface="Arial" pitchFamily="34" charset="0"/>
              <a:buChar char="•"/>
            </a:pPr>
            <a:r>
              <a:rPr lang="en-US" sz="2800" dirty="0" smtClean="0"/>
              <a:t>“Organizing and  Documenting Standards”</a:t>
            </a:r>
          </a:p>
          <a:p>
            <a:pPr marL="379476" indent="-342900" algn="l">
              <a:buFont typeface="Arial" pitchFamily="34" charset="0"/>
              <a:buChar char="•"/>
            </a:pPr>
            <a:r>
              <a:rPr lang="en-US" sz="2800" dirty="0" smtClean="0"/>
              <a:t>Math Grade Level Common Core Standards Chart</a:t>
            </a:r>
          </a:p>
          <a:p>
            <a:pPr marL="379476" indent="-342900" algn="l">
              <a:buFont typeface="Arial" pitchFamily="34" charset="0"/>
              <a:buChar char="•"/>
            </a:pPr>
            <a:r>
              <a:rPr lang="en-US" sz="2800" dirty="0" smtClean="0"/>
              <a:t>ELA Grade Level Common Core Standards Chart</a:t>
            </a:r>
          </a:p>
          <a:p>
            <a:pPr marL="379476" indent="-342900" algn="l">
              <a:buFont typeface="Arial" pitchFamily="34" charset="0"/>
              <a:buChar char="•"/>
            </a:pPr>
            <a:r>
              <a:rPr lang="en-US" sz="2800" dirty="0" smtClean="0"/>
              <a:t>Science and Social Studies Grid for Elementary</a:t>
            </a:r>
          </a:p>
        </p:txBody>
      </p:sp>
      <p:sp>
        <p:nvSpPr>
          <p:cNvPr id="4" name="TextBox 3"/>
          <p:cNvSpPr txBox="1"/>
          <p:nvPr/>
        </p:nvSpPr>
        <p:spPr>
          <a:xfrm>
            <a:off x="2819400" y="6096000"/>
            <a:ext cx="5943600" cy="369332"/>
          </a:xfrm>
          <a:prstGeom prst="rect">
            <a:avLst/>
          </a:prstGeom>
          <a:noFill/>
        </p:spPr>
        <p:txBody>
          <a:bodyPr wrap="square" rtlCol="0">
            <a:spAutoFit/>
          </a:bodyPr>
          <a:lstStyle/>
          <a:p>
            <a:r>
              <a:rPr lang="en-US" dirty="0" smtClean="0">
                <a:solidFill>
                  <a:schemeClr val="bg1">
                    <a:lumMod val="50000"/>
                  </a:schemeClr>
                </a:solidFill>
                <a:hlinkClick r:id="rId2" action="ppaction://hlinkfile"/>
              </a:rPr>
              <a:t>Click to open “Organizing and Documenting Standards”</a:t>
            </a:r>
            <a:endParaRPr lang="en-US" dirty="0">
              <a:solidFill>
                <a:schemeClr val="bg1">
                  <a:lumMod val="50000"/>
                </a:schemeClr>
              </a:solidFill>
            </a:endParaRPr>
          </a:p>
        </p:txBody>
      </p:sp>
    </p:spTree>
    <p:extLst>
      <p:ext uri="{BB962C8B-B14F-4D97-AF65-F5344CB8AC3E}">
        <p14:creationId xmlns:p14="http://schemas.microsoft.com/office/powerpoint/2010/main" val="3840981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212" y="304800"/>
            <a:ext cx="8458200" cy="6386364"/>
          </a:xfrm>
          <a:prstGeom prst="rect">
            <a:avLst/>
          </a:prstGeom>
        </p:spPr>
        <p:txBody>
          <a:bodyPr wrap="square">
            <a:spAutoFit/>
          </a:bodyPr>
          <a:lstStyle/>
          <a:p>
            <a:pPr algn="ctr"/>
            <a:r>
              <a:rPr lang="en-US" sz="4400" b="1" dirty="0">
                <a:solidFill>
                  <a:schemeClr val="accent1">
                    <a:lumMod val="60000"/>
                    <a:lumOff val="40000"/>
                  </a:schemeClr>
                </a:solidFill>
                <a:latin typeface="+mj-lt"/>
              </a:rPr>
              <a:t>Organizing &amp; </a:t>
            </a:r>
            <a:endParaRPr lang="en-US" sz="4400" b="1" dirty="0" smtClean="0">
              <a:solidFill>
                <a:schemeClr val="accent1">
                  <a:lumMod val="60000"/>
                  <a:lumOff val="40000"/>
                </a:schemeClr>
              </a:solidFill>
              <a:latin typeface="+mj-lt"/>
            </a:endParaRPr>
          </a:p>
          <a:p>
            <a:pPr algn="ctr"/>
            <a:r>
              <a:rPr lang="en-US" sz="4400" b="1" dirty="0" smtClean="0">
                <a:solidFill>
                  <a:schemeClr val="accent1">
                    <a:lumMod val="60000"/>
                    <a:lumOff val="40000"/>
                  </a:schemeClr>
                </a:solidFill>
                <a:latin typeface="+mj-lt"/>
              </a:rPr>
              <a:t>Documenting </a:t>
            </a:r>
            <a:r>
              <a:rPr lang="en-US" sz="4400" b="1" dirty="0">
                <a:solidFill>
                  <a:schemeClr val="accent1">
                    <a:lumMod val="60000"/>
                    <a:lumOff val="40000"/>
                  </a:schemeClr>
                </a:solidFill>
                <a:latin typeface="+mj-lt"/>
              </a:rPr>
              <a:t>Standards</a:t>
            </a:r>
          </a:p>
          <a:p>
            <a:endParaRPr lang="en-US" sz="1050" dirty="0">
              <a:latin typeface="+mj-lt"/>
            </a:endParaRPr>
          </a:p>
          <a:p>
            <a:pPr marL="342900" indent="-342900">
              <a:buAutoNum type="arabicPeriod"/>
            </a:pPr>
            <a:r>
              <a:rPr lang="en-US" sz="2800" dirty="0" smtClean="0">
                <a:latin typeface="+mj-lt"/>
              </a:rPr>
              <a:t> STEP 2</a:t>
            </a:r>
          </a:p>
          <a:p>
            <a:pPr marL="342900" indent="-342900">
              <a:buAutoNum type="arabicPeriod"/>
            </a:pPr>
            <a:r>
              <a:rPr lang="en-US" sz="2800" dirty="0" smtClean="0">
                <a:latin typeface="+mj-lt"/>
              </a:rPr>
              <a:t> STEP 4 </a:t>
            </a:r>
            <a:r>
              <a:rPr lang="en-US" sz="2800" dirty="0" smtClean="0">
                <a:latin typeface="+mj-lt"/>
                <a:sym typeface="Wingdings"/>
              </a:rPr>
              <a:t>TODAY Section Only</a:t>
            </a:r>
          </a:p>
          <a:p>
            <a:pPr marL="342900" indent="-342900">
              <a:buAutoNum type="arabicPeriod"/>
            </a:pPr>
            <a:r>
              <a:rPr lang="en-US" sz="2800" dirty="0" smtClean="0">
                <a:latin typeface="+mj-lt"/>
                <a:sym typeface="Wingdings"/>
              </a:rPr>
              <a:t> If you have time… Begin STEP 3 #2</a:t>
            </a:r>
            <a:endParaRPr lang="en-US" sz="2800" dirty="0" smtClean="0">
              <a:latin typeface="+mj-lt"/>
            </a:endParaRPr>
          </a:p>
          <a:p>
            <a:endParaRPr lang="en-US" sz="1100" dirty="0" smtClean="0">
              <a:latin typeface="+mj-lt"/>
            </a:endParaRPr>
          </a:p>
          <a:p>
            <a:r>
              <a:rPr lang="en-US" sz="2400" b="1" u="sng" dirty="0" smtClean="0">
                <a:latin typeface="+mj-lt"/>
              </a:rPr>
              <a:t>Suggestion</a:t>
            </a:r>
            <a:r>
              <a:rPr lang="en-US" sz="2400" b="1" u="sng" dirty="0">
                <a:latin typeface="+mj-lt"/>
              </a:rPr>
              <a:t>:</a:t>
            </a:r>
            <a:r>
              <a:rPr lang="en-US" sz="2400" dirty="0">
                <a:latin typeface="+mj-lt"/>
              </a:rPr>
              <a:t> </a:t>
            </a:r>
            <a:endParaRPr lang="en-US" sz="2400" dirty="0" smtClean="0">
              <a:latin typeface="+mj-lt"/>
            </a:endParaRPr>
          </a:p>
          <a:p>
            <a:r>
              <a:rPr lang="en-US" sz="2400" dirty="0" smtClean="0">
                <a:latin typeface="+mj-lt"/>
              </a:rPr>
              <a:t>Split </a:t>
            </a:r>
            <a:r>
              <a:rPr lang="en-US" sz="2400" dirty="0">
                <a:latin typeface="+mj-lt"/>
              </a:rPr>
              <a:t>up at your table and then share </a:t>
            </a:r>
            <a:r>
              <a:rPr lang="en-US" sz="2400" dirty="0" smtClean="0">
                <a:latin typeface="+mj-lt"/>
              </a:rPr>
              <a:t>work.</a:t>
            </a:r>
            <a:endParaRPr lang="en-US" sz="2400" dirty="0">
              <a:latin typeface="+mj-lt"/>
            </a:endParaRPr>
          </a:p>
          <a:p>
            <a:pPr lvl="0"/>
            <a:r>
              <a:rPr lang="en-US" sz="2400" b="1" u="sng" dirty="0">
                <a:latin typeface="+mj-lt"/>
              </a:rPr>
              <a:t>Support Staff, PE and Fine Arts Teachers</a:t>
            </a:r>
            <a:r>
              <a:rPr lang="en-US" sz="2400" b="1" dirty="0">
                <a:latin typeface="+mj-lt"/>
              </a:rPr>
              <a:t>: </a:t>
            </a:r>
            <a:endParaRPr lang="en-US" sz="2400" b="1" dirty="0" smtClean="0">
              <a:latin typeface="+mj-lt"/>
            </a:endParaRPr>
          </a:p>
          <a:p>
            <a:pPr lvl="0"/>
            <a:r>
              <a:rPr lang="en-US" sz="2400" dirty="0" smtClean="0">
                <a:latin typeface="+mj-lt"/>
              </a:rPr>
              <a:t>It’s </a:t>
            </a:r>
            <a:r>
              <a:rPr lang="en-US" sz="2400" dirty="0">
                <a:latin typeface="+mj-lt"/>
              </a:rPr>
              <a:t>important for you to be familiar with the Common Core standards so you can support the Core Curriculum with your work as well</a:t>
            </a:r>
            <a:r>
              <a:rPr lang="en-US" sz="2400" dirty="0" smtClean="0">
                <a:latin typeface="+mj-lt"/>
              </a:rPr>
              <a:t>.</a:t>
            </a:r>
          </a:p>
          <a:p>
            <a:pPr lvl="0"/>
            <a:endParaRPr lang="en-US" sz="500" dirty="0">
              <a:latin typeface="+mj-lt"/>
            </a:endParaRPr>
          </a:p>
          <a:p>
            <a:pPr algn="ctr"/>
            <a:r>
              <a:rPr lang="en-US" sz="2800" b="1" dirty="0" smtClean="0">
                <a:latin typeface="+mj-lt"/>
              </a:rPr>
              <a:t>BREAK </a:t>
            </a:r>
            <a:r>
              <a:rPr lang="en-US" sz="2800" b="1" dirty="0">
                <a:latin typeface="+mj-lt"/>
              </a:rPr>
              <a:t>AS </a:t>
            </a:r>
            <a:r>
              <a:rPr lang="en-US" sz="2800" b="1" dirty="0" smtClean="0">
                <a:latin typeface="+mj-lt"/>
              </a:rPr>
              <a:t>NEEDED</a:t>
            </a:r>
          </a:p>
          <a:p>
            <a:pPr algn="ctr"/>
            <a:r>
              <a:rPr lang="en-US" sz="2800" b="1" dirty="0" smtClean="0">
                <a:latin typeface="+mj-lt"/>
              </a:rPr>
              <a:t>Finish/Return </a:t>
            </a:r>
            <a:r>
              <a:rPr lang="en-US" sz="2800" b="1" dirty="0">
                <a:latin typeface="+mj-lt"/>
              </a:rPr>
              <a:t>by </a:t>
            </a:r>
            <a:r>
              <a:rPr lang="en-US" sz="2800" b="1" dirty="0" smtClean="0">
                <a:latin typeface="+mj-lt"/>
              </a:rPr>
              <a:t>10:30</a:t>
            </a:r>
            <a:endParaRPr lang="en-US" sz="2800" b="1" dirty="0">
              <a:latin typeface="+mj-lt"/>
            </a:endParaRPr>
          </a:p>
        </p:txBody>
      </p:sp>
    </p:spTree>
    <p:extLst>
      <p:ext uri="{BB962C8B-B14F-4D97-AF65-F5344CB8AC3E}">
        <p14:creationId xmlns:p14="http://schemas.microsoft.com/office/powerpoint/2010/main" val="1809757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2887006"/>
          </a:xfrm>
        </p:spPr>
        <p:txBody>
          <a:bodyPr>
            <a:noAutofit/>
          </a:bodyPr>
          <a:lstStyle/>
          <a:p>
            <a:pPr algn="ctr"/>
            <a:r>
              <a:rPr lang="en-US" sz="8800" dirty="0" smtClean="0"/>
              <a:t>Make &amp; Take</a:t>
            </a:r>
            <a:br>
              <a:rPr lang="en-US" sz="8800" dirty="0" smtClean="0"/>
            </a:br>
            <a:r>
              <a:rPr lang="en-US" sz="8800" dirty="0" smtClean="0"/>
              <a:t>STEM Unit</a:t>
            </a:r>
            <a:endParaRPr lang="en-US" sz="8800" dirty="0"/>
          </a:p>
        </p:txBody>
      </p:sp>
      <p:sp>
        <p:nvSpPr>
          <p:cNvPr id="3" name="Subtitle 2"/>
          <p:cNvSpPr>
            <a:spLocks noGrp="1"/>
          </p:cNvSpPr>
          <p:nvPr>
            <p:ph type="subTitle" idx="1"/>
          </p:nvPr>
        </p:nvSpPr>
        <p:spPr>
          <a:xfrm>
            <a:off x="381000" y="3657600"/>
            <a:ext cx="8382000" cy="2438400"/>
          </a:xfrm>
        </p:spPr>
        <p:txBody>
          <a:bodyPr>
            <a:normAutofit fontScale="92500" lnSpcReduction="20000"/>
          </a:bodyPr>
          <a:lstStyle/>
          <a:p>
            <a:pPr algn="l"/>
            <a:r>
              <a:rPr lang="en-US" sz="2800" dirty="0" smtClean="0"/>
              <a:t>Handout:</a:t>
            </a:r>
          </a:p>
          <a:p>
            <a:pPr marL="379476" indent="-342900" algn="l">
              <a:buFont typeface="Arial" pitchFamily="34" charset="0"/>
              <a:buChar char="•"/>
            </a:pPr>
            <a:r>
              <a:rPr lang="en-US" sz="2800" dirty="0" smtClean="0"/>
              <a:t>“STEM Planning Framework”</a:t>
            </a:r>
          </a:p>
          <a:p>
            <a:pPr marL="379476" indent="-342900" algn="l">
              <a:buFont typeface="Arial" pitchFamily="34" charset="0"/>
              <a:buChar char="•"/>
            </a:pPr>
            <a:r>
              <a:rPr lang="en-US" sz="2800" dirty="0" smtClean="0"/>
              <a:t>Access </a:t>
            </a:r>
            <a:r>
              <a:rPr lang="en-US" sz="2800" dirty="0" smtClean="0">
                <a:hlinkClick r:id="rId2"/>
              </a:rPr>
              <a:t>www.MrsEffron.com</a:t>
            </a:r>
            <a:endParaRPr lang="en-US" sz="2800" dirty="0" smtClean="0"/>
          </a:p>
          <a:p>
            <a:pPr algn="l"/>
            <a:endParaRPr lang="en-US" sz="2800" dirty="0" smtClean="0"/>
          </a:p>
          <a:p>
            <a:r>
              <a:rPr lang="en-US" sz="2800" i="1" dirty="0" smtClean="0"/>
              <a:t>Leave </a:t>
            </a:r>
            <a:r>
              <a:rPr lang="en-US" sz="2800" i="1" dirty="0"/>
              <a:t>the confines of Columbus for today.</a:t>
            </a:r>
            <a:endParaRPr lang="en-US" sz="2800" dirty="0"/>
          </a:p>
          <a:p>
            <a:r>
              <a:rPr lang="en-US" sz="2800" i="1" dirty="0"/>
              <a:t>	In a utopian world what lessons would you create?</a:t>
            </a:r>
            <a:endParaRPr lang="en-US" sz="2800" dirty="0"/>
          </a:p>
          <a:p>
            <a:r>
              <a:rPr lang="en-US" sz="2800" i="1" dirty="0" smtClean="0"/>
              <a:t>Step </a:t>
            </a:r>
            <a:r>
              <a:rPr lang="en-US" sz="2800" i="1" dirty="0"/>
              <a:t>away from what Columbus asks of you and be inspired</a:t>
            </a:r>
            <a:r>
              <a:rPr lang="en-US" sz="2800" i="1" dirty="0" smtClean="0"/>
              <a:t>.</a:t>
            </a:r>
            <a:endParaRPr lang="en-US" sz="2800" dirty="0"/>
          </a:p>
        </p:txBody>
      </p:sp>
      <p:sp>
        <p:nvSpPr>
          <p:cNvPr id="4" name="TextBox 3"/>
          <p:cNvSpPr txBox="1"/>
          <p:nvPr/>
        </p:nvSpPr>
        <p:spPr>
          <a:xfrm>
            <a:off x="4114800" y="6096000"/>
            <a:ext cx="4648200" cy="369332"/>
          </a:xfrm>
          <a:prstGeom prst="rect">
            <a:avLst/>
          </a:prstGeom>
          <a:noFill/>
        </p:spPr>
        <p:txBody>
          <a:bodyPr wrap="square" rtlCol="0">
            <a:spAutoFit/>
          </a:bodyPr>
          <a:lstStyle/>
          <a:p>
            <a:r>
              <a:rPr lang="en-US" dirty="0" smtClean="0">
                <a:solidFill>
                  <a:schemeClr val="bg1">
                    <a:lumMod val="50000"/>
                  </a:schemeClr>
                </a:solidFill>
                <a:hlinkClick r:id="rId3" action="ppaction://hlinkfile"/>
              </a:rPr>
              <a:t>Click to open “STEM Planning Framework”</a:t>
            </a:r>
            <a:endParaRPr lang="en-US" dirty="0">
              <a:solidFill>
                <a:schemeClr val="bg1">
                  <a:lumMod val="50000"/>
                </a:schemeClr>
              </a:solidFill>
            </a:endParaRPr>
          </a:p>
        </p:txBody>
      </p:sp>
    </p:spTree>
    <p:extLst>
      <p:ext uri="{BB962C8B-B14F-4D97-AF65-F5344CB8AC3E}">
        <p14:creationId xmlns:p14="http://schemas.microsoft.com/office/powerpoint/2010/main" val="1475923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hebesttraveldestinations.com/wp-content/uploads/2010/09/Golden_Gate_Bridge_San_Francisco_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00" y="609600"/>
            <a:ext cx="7518400" cy="5638800"/>
          </a:xfrm>
          <a:prstGeom prst="rect">
            <a:avLst/>
          </a:prstGeom>
          <a:solidFill>
            <a:srgbClr val="FFFFFF">
              <a:shade val="85000"/>
            </a:srgbClr>
          </a:solidFill>
          <a:ln w="190500" cap="rnd">
            <a:solidFill>
              <a:schemeClr val="accent6">
                <a:lumMod val="60000"/>
                <a:lumOff val="40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5" name="Rectangle 4"/>
          <p:cNvSpPr/>
          <p:nvPr/>
        </p:nvSpPr>
        <p:spPr>
          <a:xfrm>
            <a:off x="914400" y="685800"/>
            <a:ext cx="7239000" cy="5786199"/>
          </a:xfrm>
          <a:prstGeom prst="rect">
            <a:avLst/>
          </a:prstGeom>
        </p:spPr>
        <p:txBody>
          <a:bodyPr wrap="square">
            <a:spAutoFit/>
          </a:bodyPr>
          <a:lstStyle/>
          <a:p>
            <a:pPr lvl="0" algn="ctr"/>
            <a:r>
              <a:rPr lang="en-US" sz="8800" b="1" dirty="0" smtClean="0">
                <a:solidFill>
                  <a:schemeClr val="bg1"/>
                </a:solidFill>
              </a:rPr>
              <a:t>The Planning of</a:t>
            </a:r>
          </a:p>
          <a:p>
            <a:pPr lvl="0" algn="ctr"/>
            <a:r>
              <a:rPr lang="en-US" sz="8800" b="1" dirty="0" smtClean="0">
                <a:solidFill>
                  <a:schemeClr val="bg1"/>
                </a:solidFill>
              </a:rPr>
              <a:t>The Bridge Challenge</a:t>
            </a:r>
          </a:p>
          <a:p>
            <a:pPr lvl="0"/>
            <a:endParaRPr lang="en-US" b="1" dirty="0" smtClean="0">
              <a:solidFill>
                <a:schemeClr val="bg1"/>
              </a:solidFill>
              <a:latin typeface="+mj-lt"/>
            </a:endParaRPr>
          </a:p>
        </p:txBody>
      </p:sp>
    </p:spTree>
    <p:extLst>
      <p:ext uri="{BB962C8B-B14F-4D97-AF65-F5344CB8AC3E}">
        <p14:creationId xmlns:p14="http://schemas.microsoft.com/office/powerpoint/2010/main" val="3785187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8212" y="304800"/>
            <a:ext cx="8458200" cy="6370975"/>
          </a:xfrm>
          <a:prstGeom prst="rect">
            <a:avLst/>
          </a:prstGeom>
        </p:spPr>
        <p:txBody>
          <a:bodyPr wrap="square">
            <a:spAutoFit/>
          </a:bodyPr>
          <a:lstStyle/>
          <a:p>
            <a:pPr lvl="0" algn="ctr"/>
            <a:r>
              <a:rPr lang="en-US" sz="3800" b="1" dirty="0" smtClean="0">
                <a:solidFill>
                  <a:schemeClr val="accent4">
                    <a:lumMod val="75000"/>
                  </a:schemeClr>
                </a:solidFill>
                <a:latin typeface="+mj-lt"/>
              </a:rPr>
              <a:t>Stage 1: </a:t>
            </a:r>
          </a:p>
          <a:p>
            <a:pPr lvl="0" algn="ctr"/>
            <a:r>
              <a:rPr lang="en-US" sz="3800" b="1" dirty="0" smtClean="0">
                <a:solidFill>
                  <a:schemeClr val="accent4">
                    <a:lumMod val="75000"/>
                  </a:schemeClr>
                </a:solidFill>
                <a:latin typeface="+mj-lt"/>
              </a:rPr>
              <a:t>Standards Chart</a:t>
            </a:r>
          </a:p>
          <a:p>
            <a:pPr lvl="0" algn="ctr"/>
            <a:r>
              <a:rPr lang="en-US" sz="2800" dirty="0">
                <a:latin typeface="+mj-lt"/>
              </a:rPr>
              <a:t>Enough said</a:t>
            </a:r>
            <a:r>
              <a:rPr lang="en-US" sz="2800" dirty="0" smtClean="0">
                <a:latin typeface="+mj-lt"/>
              </a:rPr>
              <a:t>.</a:t>
            </a:r>
          </a:p>
          <a:p>
            <a:pPr lvl="0" algn="ctr"/>
            <a:endParaRPr lang="en-US" sz="2800" dirty="0">
              <a:latin typeface="+mj-lt"/>
            </a:endParaRPr>
          </a:p>
          <a:p>
            <a:pPr lvl="0"/>
            <a:endParaRPr lang="en-US" sz="1600" i="1" dirty="0" smtClean="0">
              <a:latin typeface="+mj-lt"/>
            </a:endParaRPr>
          </a:p>
          <a:p>
            <a:pPr lvl="0"/>
            <a:endParaRPr lang="en-US" sz="1600" i="1" dirty="0" smtClean="0">
              <a:latin typeface="+mj-lt"/>
            </a:endParaRPr>
          </a:p>
          <a:p>
            <a:pPr lvl="0"/>
            <a:r>
              <a:rPr lang="en-US" sz="3600" b="1" dirty="0">
                <a:solidFill>
                  <a:srgbClr val="10CF9B">
                    <a:lumMod val="75000"/>
                  </a:srgbClr>
                </a:solidFill>
                <a:latin typeface="Century Gothic"/>
              </a:rPr>
              <a:t>The </a:t>
            </a:r>
            <a:r>
              <a:rPr lang="en-US" sz="3600" b="1" dirty="0" smtClean="0">
                <a:solidFill>
                  <a:srgbClr val="10CF9B">
                    <a:lumMod val="75000"/>
                  </a:srgbClr>
                </a:solidFill>
                <a:latin typeface="Century Gothic"/>
              </a:rPr>
              <a:t>Planning of </a:t>
            </a:r>
          </a:p>
          <a:p>
            <a:pPr lvl="0"/>
            <a:r>
              <a:rPr lang="en-US" sz="3600" b="1" dirty="0" smtClean="0">
                <a:solidFill>
                  <a:srgbClr val="10CF9B">
                    <a:lumMod val="75000"/>
                  </a:srgbClr>
                </a:solidFill>
                <a:latin typeface="Century Gothic"/>
              </a:rPr>
              <a:t>The </a:t>
            </a:r>
            <a:r>
              <a:rPr lang="en-US" sz="3600" b="1" dirty="0">
                <a:solidFill>
                  <a:srgbClr val="10CF9B">
                    <a:lumMod val="75000"/>
                  </a:srgbClr>
                </a:solidFill>
                <a:latin typeface="Century Gothic"/>
              </a:rPr>
              <a:t>Bridge </a:t>
            </a:r>
            <a:r>
              <a:rPr lang="en-US" sz="3600" b="1" dirty="0" smtClean="0">
                <a:solidFill>
                  <a:srgbClr val="10CF9B">
                    <a:lumMod val="75000"/>
                  </a:srgbClr>
                </a:solidFill>
                <a:latin typeface="Century Gothic"/>
              </a:rPr>
              <a:t>Challenge</a:t>
            </a:r>
          </a:p>
          <a:p>
            <a:pPr lvl="0"/>
            <a:endParaRPr lang="en-US" b="1" dirty="0" smtClean="0">
              <a:solidFill>
                <a:srgbClr val="10CF9B">
                  <a:lumMod val="75000"/>
                </a:srgbClr>
              </a:solidFill>
              <a:latin typeface="Century Gothic"/>
            </a:endParaRPr>
          </a:p>
          <a:p>
            <a:r>
              <a:rPr lang="en-US" sz="2800" dirty="0" smtClean="0">
                <a:latin typeface="+mj-lt"/>
              </a:rPr>
              <a:t>I didn’t have the standards</a:t>
            </a:r>
          </a:p>
          <a:p>
            <a:r>
              <a:rPr lang="en-US" sz="2800" dirty="0" smtClean="0">
                <a:latin typeface="+mj-lt"/>
              </a:rPr>
              <a:t>charts created yet so I used </a:t>
            </a:r>
          </a:p>
          <a:p>
            <a:r>
              <a:rPr lang="en-US" sz="2800" dirty="0" smtClean="0">
                <a:latin typeface="+mj-lt"/>
              </a:rPr>
              <a:t>the Curriculum Guides.</a:t>
            </a:r>
          </a:p>
          <a:p>
            <a:r>
              <a:rPr lang="en-US" sz="2800" dirty="0" smtClean="0">
                <a:latin typeface="+mj-lt"/>
              </a:rPr>
              <a:t>Oh - the horror!</a:t>
            </a:r>
          </a:p>
          <a:p>
            <a:pPr algn="ctr"/>
            <a:endParaRPr lang="en-US" sz="2800" dirty="0">
              <a:latin typeface="+mj-lt"/>
            </a:endParaRPr>
          </a:p>
        </p:txBody>
      </p:sp>
      <p:pic>
        <p:nvPicPr>
          <p:cNvPr id="5122" name="Picture 2" descr="http://triadmomsonmain.com/images/Rachel%20Originals/Home-Alo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881122"/>
            <a:ext cx="2667000" cy="331597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8866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2522</TotalTime>
  <Words>1383</Words>
  <Application>Microsoft Office PowerPoint</Application>
  <PresentationFormat>On-screen Show (4:3)</PresentationFormat>
  <Paragraphs>220</Paragraphs>
  <Slides>22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Aspect</vt:lpstr>
      <vt:lpstr>Acrobat Document</vt:lpstr>
      <vt:lpstr>Bridging the Gap: How do we get from 1980’s education to STEM?</vt:lpstr>
      <vt:lpstr>- BE a Present Participant - BE Respectful of Yourself &amp;         Others - BE a Positive and Creative         Thinker!  *Attention Signal</vt:lpstr>
      <vt:lpstr>By the End of Today</vt:lpstr>
      <vt:lpstr>PowerPoint Presentation</vt:lpstr>
      <vt:lpstr>Organizing &amp; Documenting Standards</vt:lpstr>
      <vt:lpstr>PowerPoint Presentation</vt:lpstr>
      <vt:lpstr>Make &amp; Take STEM Unit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Welcome back from Lunch</vt:lpstr>
      <vt:lpstr>PowerPoint Presentation</vt:lpstr>
      <vt:lpstr>PowerPoint Presentation</vt:lpstr>
      <vt:lpstr>Wrap-Up</vt:lpstr>
      <vt:lpstr>PowerPoint Presentation</vt:lpstr>
    </vt:vector>
  </TitlesOfParts>
  <Company>Columbus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CBTS</dc:creator>
  <cp:lastModifiedBy>CBTS</cp:lastModifiedBy>
  <cp:revision>39</cp:revision>
  <dcterms:created xsi:type="dcterms:W3CDTF">2012-11-11T00:04:46Z</dcterms:created>
  <dcterms:modified xsi:type="dcterms:W3CDTF">2012-12-12T20:32:53Z</dcterms:modified>
</cp:coreProperties>
</file>