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96" r:id="rId2"/>
  </p:sldMasterIdLst>
  <p:notesMasterIdLst>
    <p:notesMasterId r:id="rId33"/>
  </p:notesMasterIdLst>
  <p:handoutMasterIdLst>
    <p:handoutMasterId r:id="rId34"/>
  </p:handoutMasterIdLst>
  <p:sldIdLst>
    <p:sldId id="256" r:id="rId3"/>
    <p:sldId id="282" r:id="rId4"/>
    <p:sldId id="283" r:id="rId5"/>
    <p:sldId id="257" r:id="rId6"/>
    <p:sldId id="285" r:id="rId7"/>
    <p:sldId id="286" r:id="rId8"/>
    <p:sldId id="258" r:id="rId9"/>
    <p:sldId id="264" r:id="rId10"/>
    <p:sldId id="263" r:id="rId11"/>
    <p:sldId id="262" r:id="rId12"/>
    <p:sldId id="279" r:id="rId13"/>
    <p:sldId id="275" r:id="rId14"/>
    <p:sldId id="261" r:id="rId15"/>
    <p:sldId id="287" r:id="rId16"/>
    <p:sldId id="288" r:id="rId17"/>
    <p:sldId id="289" r:id="rId18"/>
    <p:sldId id="291" r:id="rId19"/>
    <p:sldId id="295" r:id="rId20"/>
    <p:sldId id="296" r:id="rId21"/>
    <p:sldId id="297" r:id="rId22"/>
    <p:sldId id="298" r:id="rId23"/>
    <p:sldId id="299" r:id="rId24"/>
    <p:sldId id="273" r:id="rId25"/>
    <p:sldId id="272" r:id="rId26"/>
    <p:sldId id="280" r:id="rId27"/>
    <p:sldId id="268" r:id="rId28"/>
    <p:sldId id="281" r:id="rId29"/>
    <p:sldId id="271" r:id="rId30"/>
    <p:sldId id="269" r:id="rId31"/>
    <p:sldId id="290" r:id="rId32"/>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D424"/>
    <a:srgbClr val="10760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655" autoAdjust="0"/>
    <p:restoredTop sz="94728" autoAdjust="0"/>
  </p:normalViewPr>
  <p:slideViewPr>
    <p:cSldViewPr>
      <p:cViewPr varScale="1">
        <p:scale>
          <a:sx n="70" d="100"/>
          <a:sy n="70" d="100"/>
        </p:scale>
        <p:origin x="-744" y="-48"/>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handoutMaster" Target="handoutMasters/handout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1804"/>
          </a:xfrm>
          <a:prstGeom prst="rect">
            <a:avLst/>
          </a:prstGeom>
        </p:spPr>
        <p:txBody>
          <a:bodyPr vert="horz" lIns="92830" tIns="46415" rIns="92830" bIns="46415" rtlCol="0"/>
          <a:lstStyle>
            <a:lvl1pPr algn="r">
              <a:defRPr sz="1200"/>
            </a:lvl1pPr>
          </a:lstStyle>
          <a:p>
            <a:fld id="{CB95750E-99C1-41C8-BED2-A95204B6F575}" type="datetimeFigureOut">
              <a:rPr lang="en-US" smtClean="0"/>
              <a:t>2/12/2013</a:t>
            </a:fld>
            <a:endParaRPr lang="en-US"/>
          </a:p>
        </p:txBody>
      </p:sp>
      <p:sp>
        <p:nvSpPr>
          <p:cNvPr id="4" name="Footer Placeholder 3"/>
          <p:cNvSpPr>
            <a:spLocks noGrp="1"/>
          </p:cNvSpPr>
          <p:nvPr>
            <p:ph type="ftr" sz="quarter" idx="2"/>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72668"/>
            <a:ext cx="3037840" cy="461804"/>
          </a:xfrm>
          <a:prstGeom prst="rect">
            <a:avLst/>
          </a:prstGeom>
        </p:spPr>
        <p:txBody>
          <a:bodyPr vert="horz" lIns="92830" tIns="46415" rIns="92830" bIns="46415" rtlCol="0" anchor="b"/>
          <a:lstStyle>
            <a:lvl1pPr algn="r">
              <a:defRPr sz="1200"/>
            </a:lvl1pPr>
          </a:lstStyle>
          <a:p>
            <a:fld id="{D0E00B16-4265-4ECE-A023-704897B62DD9}" type="slidenum">
              <a:rPr lang="en-US" smtClean="0"/>
              <a:t>‹#›</a:t>
            </a:fld>
            <a:endParaRPr lang="en-US"/>
          </a:p>
        </p:txBody>
      </p:sp>
    </p:spTree>
    <p:extLst>
      <p:ext uri="{BB962C8B-B14F-4D97-AF65-F5344CB8AC3E}">
        <p14:creationId xmlns:p14="http://schemas.microsoft.com/office/powerpoint/2010/main" val="6397304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2830" tIns="46415" rIns="92830" bIns="46415" rtlCol="0"/>
          <a:lstStyle>
            <a:lvl1pPr algn="r">
              <a:defRPr sz="1200"/>
            </a:lvl1pPr>
          </a:lstStyle>
          <a:p>
            <a:fld id="{0503DD6E-1BF9-4F34-9D75-E9030BB52AB5}" type="datetimeFigureOut">
              <a:rPr lang="en-US" smtClean="0"/>
              <a:t>2/12/2013</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2830" tIns="46415" rIns="92830" bIns="464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37840" cy="46180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8"/>
            <a:ext cx="3037840" cy="461804"/>
          </a:xfrm>
          <a:prstGeom prst="rect">
            <a:avLst/>
          </a:prstGeom>
        </p:spPr>
        <p:txBody>
          <a:bodyPr vert="horz" lIns="92830" tIns="46415" rIns="92830" bIns="46415" rtlCol="0" anchor="b"/>
          <a:lstStyle>
            <a:lvl1pPr algn="r">
              <a:defRPr sz="1200"/>
            </a:lvl1pPr>
          </a:lstStyle>
          <a:p>
            <a:fld id="{7963B43B-0281-466F-AC90-7721E581D84C}" type="slidenum">
              <a:rPr lang="en-US" smtClean="0"/>
              <a:t>‹#›</a:t>
            </a:fld>
            <a:endParaRPr lang="en-US"/>
          </a:p>
        </p:txBody>
      </p:sp>
    </p:spTree>
    <p:extLst>
      <p:ext uri="{BB962C8B-B14F-4D97-AF65-F5344CB8AC3E}">
        <p14:creationId xmlns:p14="http://schemas.microsoft.com/office/powerpoint/2010/main" val="27583724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963B43B-0281-466F-AC90-7721E581D84C}" type="slidenum">
              <a:rPr lang="en-US" smtClean="0"/>
              <a:t>1</a:t>
            </a:fld>
            <a:endParaRPr lang="en-US"/>
          </a:p>
        </p:txBody>
      </p:sp>
    </p:spTree>
    <p:extLst>
      <p:ext uri="{BB962C8B-B14F-4D97-AF65-F5344CB8AC3E}">
        <p14:creationId xmlns:p14="http://schemas.microsoft.com/office/powerpoint/2010/main" val="4078112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963B43B-0281-466F-AC90-7721E581D84C}" type="slidenum">
              <a:rPr lang="en-US" smtClean="0"/>
              <a:t>30</a:t>
            </a:fld>
            <a:endParaRPr lang="en-US"/>
          </a:p>
        </p:txBody>
      </p:sp>
    </p:spTree>
    <p:extLst>
      <p:ext uri="{BB962C8B-B14F-4D97-AF65-F5344CB8AC3E}">
        <p14:creationId xmlns:p14="http://schemas.microsoft.com/office/powerpoint/2010/main" val="39595201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49E6963-97C0-435B-9117-F6371D4403A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1176763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E6963-97C0-435B-9117-F6371D4403A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1588867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E6963-97C0-435B-9117-F6371D4403A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9283866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4E3741D-5AC4-4974-B1FA-4221AC81CA39}"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00E2-16B5-4B0D-B1A2-054B441899C9}"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3741D-5AC4-4974-B1FA-4221AC81CA39}"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00E2-16B5-4B0D-B1A2-054B441899C9}"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4E3741D-5AC4-4974-B1FA-4221AC81CA39}"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00E2-16B5-4B0D-B1A2-054B441899C9}" type="slidenum">
              <a:rPr lang="en-US" smtClean="0"/>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14E3741D-5AC4-4974-B1FA-4221AC81CA39}"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800E2-16B5-4B0D-B1A2-054B441899C9}" type="slidenum">
              <a:rPr lang="en-US" smtClean="0"/>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4E3741D-5AC4-4974-B1FA-4221AC81CA39}"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AA800E2-16B5-4B0D-B1A2-054B441899C9}" type="slidenum">
              <a:rPr lang="en-US" smtClean="0"/>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4E3741D-5AC4-4974-B1FA-4221AC81CA39}"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AA800E2-16B5-4B0D-B1A2-054B441899C9}" type="slidenum">
              <a:rPr lang="en-US" smtClean="0"/>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14E3741D-5AC4-4974-B1FA-4221AC81CA39}"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AA800E2-16B5-4B0D-B1A2-054B441899C9}" type="slidenum">
              <a:rPr lang="en-US" smtClean="0"/>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14E3741D-5AC4-4974-B1FA-4221AC81CA39}"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800E2-16B5-4B0D-B1A2-054B441899C9}" type="slidenum">
              <a:rPr lang="en-US" smtClean="0"/>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49E6963-97C0-435B-9117-F6371D4403A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36650511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E3741D-5AC4-4974-B1FA-4221AC81CA39}"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AA800E2-16B5-4B0D-B1A2-054B441899C9}" type="slidenum">
              <a:rPr lang="en-US" smtClean="0"/>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4E3741D-5AC4-4974-B1FA-4221AC81CA39}"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00E2-16B5-4B0D-B1A2-054B441899C9}" type="slidenum">
              <a:rPr lang="en-US" smtClean="0"/>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14E3741D-5AC4-4974-B1FA-4221AC81CA39}"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AA800E2-16B5-4B0D-B1A2-054B441899C9}" type="slidenum">
              <a:rPr lang="en-US" smtClean="0"/>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49E6963-97C0-435B-9117-F6371D4403A7}" type="datetimeFigureOut">
              <a:rPr lang="en-US" smtClean="0"/>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31753372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49E6963-97C0-435B-9117-F6371D4403A7}"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553372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49E6963-97C0-435B-9117-F6371D4403A7}" type="datetimeFigureOut">
              <a:rPr lang="en-US" smtClean="0"/>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1960366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49E6963-97C0-435B-9117-F6371D4403A7}" type="datetimeFigureOut">
              <a:rPr lang="en-US" smtClean="0"/>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701416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9E6963-97C0-435B-9117-F6371D4403A7}" type="datetimeFigureOut">
              <a:rPr lang="en-US" smtClean="0"/>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687978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E6963-97C0-435B-9117-F6371D4403A7}"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22010193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9E6963-97C0-435B-9117-F6371D4403A7}" type="datetimeFigureOut">
              <a:rPr lang="en-US" smtClean="0"/>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39F06A-995B-4C37-977F-C379F482B66E}" type="slidenum">
              <a:rPr lang="en-US" smtClean="0"/>
              <a:t>‹#›</a:t>
            </a:fld>
            <a:endParaRPr lang="en-US"/>
          </a:p>
        </p:txBody>
      </p:sp>
    </p:spTree>
    <p:extLst>
      <p:ext uri="{BB962C8B-B14F-4D97-AF65-F5344CB8AC3E}">
        <p14:creationId xmlns:p14="http://schemas.microsoft.com/office/powerpoint/2010/main" val="1744966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9E6963-97C0-435B-9117-F6371D4403A7}" type="datetimeFigureOut">
              <a:rPr lang="en-US" smtClean="0"/>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39F06A-995B-4C37-977F-C379F482B66E}" type="slidenum">
              <a:rPr lang="en-US" smtClean="0"/>
              <a:t>‹#›</a:t>
            </a:fld>
            <a:endParaRPr lang="en-US"/>
          </a:p>
        </p:txBody>
      </p:sp>
    </p:spTree>
    <p:extLst>
      <p:ext uri="{BB962C8B-B14F-4D97-AF65-F5344CB8AC3E}">
        <p14:creationId xmlns:p14="http://schemas.microsoft.com/office/powerpoint/2010/main" val="12199590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B49E6963-97C0-435B-9117-F6371D4403A7}" type="datetimeFigureOut">
              <a:rPr lang="en-US" smtClean="0"/>
              <a:t>2/12/2013</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DA39F06A-995B-4C37-977F-C379F482B66E}" type="slidenum">
              <a:rPr lang="en-US" smtClean="0"/>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wmf"/><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8" Type="http://schemas.openxmlformats.org/officeDocument/2006/relationships/hyperlink" Target="http://www.youtube.com/watch?v=twQ4L3DyAIg" TargetMode="External"/><Relationship Id="rId3" Type="http://schemas.openxmlformats.org/officeDocument/2006/relationships/image" Target="../media/image13.wmf"/><Relationship Id="rId7"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hyperlink" Target="http://commoncore.americaachieves.org/module/3" TargetMode="External"/><Relationship Id="rId5" Type="http://schemas.openxmlformats.org/officeDocument/2006/relationships/image" Target="../media/image6.jpeg"/><Relationship Id="rId4" Type="http://schemas.openxmlformats.org/officeDocument/2006/relationships/hyperlink" Target="http://www.youtube.com/watch?v=kZxNldBEU6o"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191000" y="151859"/>
            <a:ext cx="4656161" cy="6555641"/>
          </a:xfrm>
          <a:prstGeom prst="rect">
            <a:avLst/>
          </a:prstGeom>
        </p:spPr>
        <p:txBody>
          <a:bodyPr wrap="square">
            <a:spAutoFit/>
          </a:bodyPr>
          <a:lstStyle/>
          <a:p>
            <a:pPr algn="r"/>
            <a:r>
              <a:rPr lang="en-US" sz="4400" dirty="0" smtClean="0">
                <a:latin typeface="Century Gothic" pitchFamily="34" charset="0"/>
              </a:rPr>
              <a:t>Engage Your </a:t>
            </a:r>
          </a:p>
          <a:p>
            <a:pPr algn="r"/>
            <a:endParaRPr lang="en-US" sz="2400" dirty="0" smtClean="0">
              <a:latin typeface="Century Gothic" pitchFamily="34" charset="0"/>
            </a:endParaRPr>
          </a:p>
          <a:p>
            <a:pPr algn="r"/>
            <a:endParaRPr lang="en-US" sz="4400" dirty="0">
              <a:latin typeface="Century Gothic" pitchFamily="34" charset="0"/>
            </a:endParaRPr>
          </a:p>
          <a:p>
            <a:pPr algn="r"/>
            <a:endParaRPr lang="en-US" sz="4400" dirty="0" smtClean="0">
              <a:latin typeface="Century Gothic" pitchFamily="34" charset="0"/>
            </a:endParaRPr>
          </a:p>
          <a:p>
            <a:pPr algn="r"/>
            <a:r>
              <a:rPr lang="en-US" sz="4400" dirty="0" smtClean="0">
                <a:latin typeface="Century Gothic" pitchFamily="34" charset="0"/>
              </a:rPr>
              <a:t>without </a:t>
            </a:r>
            <a:endParaRPr lang="en-US" sz="4400" dirty="0">
              <a:latin typeface="Century Gothic" pitchFamily="34" charset="0"/>
            </a:endParaRPr>
          </a:p>
          <a:p>
            <a:pPr algn="r"/>
            <a:r>
              <a:rPr lang="en-US" sz="4400" dirty="0">
                <a:latin typeface="Century Gothic" pitchFamily="34" charset="0"/>
              </a:rPr>
              <a:t>resorting</a:t>
            </a:r>
          </a:p>
          <a:p>
            <a:pPr algn="r"/>
            <a:r>
              <a:rPr lang="en-US" sz="4400" dirty="0">
                <a:latin typeface="Century Gothic" pitchFamily="34" charset="0"/>
              </a:rPr>
              <a:t>to </a:t>
            </a:r>
          </a:p>
          <a:p>
            <a:pPr algn="r"/>
            <a:endParaRPr lang="en-US" sz="4400" dirty="0">
              <a:latin typeface="Century Gothic" pitchFamily="34" charset="0"/>
            </a:endParaRPr>
          </a:p>
          <a:p>
            <a:pPr algn="r"/>
            <a:endParaRPr lang="en-US" sz="4400" dirty="0">
              <a:latin typeface="Century Gothic" pitchFamily="34" charset="0"/>
            </a:endParaRPr>
          </a:p>
          <a:p>
            <a:pPr algn="r"/>
            <a:r>
              <a:rPr lang="en-US" sz="4400" dirty="0">
                <a:latin typeface="Century Gothic" pitchFamily="34" charset="0"/>
              </a:rPr>
              <a:t>of the </a:t>
            </a:r>
            <a:r>
              <a:rPr lang="en-US" sz="4400" dirty="0" smtClean="0">
                <a:latin typeface="Century Gothic" pitchFamily="34" charset="0"/>
              </a:rPr>
              <a:t>past</a:t>
            </a:r>
            <a:endParaRPr lang="en-US" sz="4400" dirty="0">
              <a:latin typeface="Century Gothic" pitchFamily="34" charset="0"/>
            </a:endParaRPr>
          </a:p>
        </p:txBody>
      </p:sp>
      <p:pic>
        <p:nvPicPr>
          <p:cNvPr id="3074" name="Picture 2" descr="http://www.teachhub.com/sites/default/files/styles/large/public/teacher%20costume%20vaughn.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2322830"/>
            <a:ext cx="4814250" cy="4232527"/>
          </a:xfrm>
          <a:prstGeom prst="rect">
            <a:avLst/>
          </a:prstGeom>
          <a:ln w="127000" cap="sq">
            <a:solidFill>
              <a:srgbClr val="000000"/>
            </a:solid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pic>
        <p:nvPicPr>
          <p:cNvPr id="3076" name="Picture 4" descr="https://encrypted-tbn2.gstatic.com/images?q=tbn:ANd9GcTT-2Zegd5KnUAjdULSHtqJLjynLkxgqaOR4vFey6baRDygg3fhkw"/>
          <p:cNvPicPr>
            <a:picLocks noChangeAspect="1" noChangeArrowheads="1"/>
          </p:cNvPicPr>
          <p:nvPr/>
        </p:nvPicPr>
        <p:blipFill rotWithShape="1">
          <a:blip r:embed="rId4">
            <a:extLst>
              <a:ext uri="{28A0092B-C50C-407E-A947-70E740481C1C}">
                <a14:useLocalDpi xmlns:a14="http://schemas.microsoft.com/office/drawing/2010/main" val="0"/>
              </a:ext>
            </a:extLst>
          </a:blip>
          <a:srcRect l="29881"/>
          <a:stretch/>
        </p:blipFill>
        <p:spPr bwMode="auto">
          <a:xfrm>
            <a:off x="270679" y="3581400"/>
            <a:ext cx="2170148" cy="2660125"/>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pic>
        <p:nvPicPr>
          <p:cNvPr id="3078" name="Picture 6" descr="http://photos.sfstation.com/City-Events/Bay-to-Breakers-2011/i-4bRwZH2/0/L/B2B-61-L.jpg"/>
          <p:cNvPicPr>
            <a:picLocks noChangeAspect="1" noChangeArrowheads="1"/>
          </p:cNvPicPr>
          <p:nvPr/>
        </p:nvPicPr>
        <p:blipFill rotWithShape="1">
          <a:blip r:embed="rId5">
            <a:extLst>
              <a:ext uri="{28A0092B-C50C-407E-A947-70E740481C1C}">
                <a14:useLocalDpi xmlns:a14="http://schemas.microsoft.com/office/drawing/2010/main" val="0"/>
              </a:ext>
            </a:extLst>
          </a:blip>
          <a:srcRect l="11620" t="4686" r="12033" b="32809"/>
          <a:stretch/>
        </p:blipFill>
        <p:spPr bwMode="auto">
          <a:xfrm>
            <a:off x="166198" y="304800"/>
            <a:ext cx="4024802" cy="2187109"/>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5" name="Rectangle 4"/>
          <p:cNvSpPr/>
          <p:nvPr/>
        </p:nvSpPr>
        <p:spPr>
          <a:xfrm>
            <a:off x="1219200" y="4419600"/>
            <a:ext cx="7713971" cy="2215991"/>
          </a:xfrm>
          <a:prstGeom prst="rect">
            <a:avLst/>
          </a:prstGeom>
          <a:noFill/>
        </p:spPr>
        <p:txBody>
          <a:bodyPr wrap="none" lIns="91440" tIns="45720" rIns="91440" bIns="45720">
            <a:spAutoFit/>
          </a:bodyPr>
          <a:lstStyle/>
          <a:p>
            <a:pPr algn="ctr"/>
            <a:r>
              <a:rPr lang="en-US" sz="13800" b="1" dirty="0" smtClean="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illo" pitchFamily="2" charset="0"/>
              </a:rPr>
              <a:t>gimmicks</a:t>
            </a:r>
            <a:endParaRPr lang="en-US" sz="13800" b="1" dirty="0">
              <a:ln w="24500" cmpd="dbl">
                <a:solidFill>
                  <a:schemeClr val="accent2">
                    <a:shade val="85000"/>
                    <a:satMod val="155000"/>
                  </a:schemeClr>
                </a:solidFill>
                <a:prstDash val="solid"/>
                <a:miter lim="800000"/>
              </a:ln>
              <a:gradFill>
                <a:gsLst>
                  <a:gs pos="10000">
                    <a:schemeClr val="accent2">
                      <a:tint val="10000"/>
                      <a:satMod val="155000"/>
                    </a:schemeClr>
                  </a:gs>
                  <a:gs pos="60000">
                    <a:schemeClr val="accent2">
                      <a:tint val="30000"/>
                      <a:satMod val="155000"/>
                    </a:schemeClr>
                  </a:gs>
                  <a:gs pos="100000">
                    <a:schemeClr val="accent2">
                      <a:tint val="73000"/>
                      <a:satMod val="155000"/>
                    </a:schemeClr>
                  </a:gs>
                </a:gsLst>
                <a:lin ang="5400000"/>
              </a:gradFill>
              <a:effectLst>
                <a:outerShdw blurRad="38100" dist="38100" dir="7020000" algn="tl">
                  <a:srgbClr val="000000">
                    <a:alpha val="35000"/>
                  </a:srgbClr>
                </a:outerShdw>
              </a:effectLst>
              <a:latin typeface="Billo" pitchFamily="2" charset="0"/>
            </a:endParaRPr>
          </a:p>
        </p:txBody>
      </p:sp>
      <p:sp>
        <p:nvSpPr>
          <p:cNvPr id="6" name="Rectangle 5"/>
          <p:cNvSpPr/>
          <p:nvPr/>
        </p:nvSpPr>
        <p:spPr>
          <a:xfrm>
            <a:off x="4545431" y="1143000"/>
            <a:ext cx="4387740" cy="1569660"/>
          </a:xfrm>
          <a:prstGeom prst="rect">
            <a:avLst/>
          </a:prstGeom>
        </p:spPr>
        <p:txBody>
          <a:bodyPr wrap="none">
            <a:spAutoFit/>
          </a:bodyPr>
          <a:lstStyle/>
          <a:p>
            <a:pPr algn="r"/>
            <a:r>
              <a:rPr lang="en-US"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Janda Curlygirl Chunky" pitchFamily="2" charset="-18"/>
              </a:rPr>
              <a:t>21</a:t>
            </a:r>
            <a:r>
              <a:rPr lang="en-US" sz="4800" b="1" baseline="3000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Janda Curlygirl Chunky" pitchFamily="2" charset="-18"/>
              </a:rPr>
              <a:t>st</a:t>
            </a:r>
            <a:r>
              <a:rPr lang="en-US"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Janda Curlygirl Chunky" pitchFamily="2" charset="-18"/>
              </a:rPr>
              <a:t> Century </a:t>
            </a:r>
          </a:p>
          <a:p>
            <a:pPr algn="r"/>
            <a:r>
              <a:rPr lang="en-US"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Janda Curlygirl Chunky" pitchFamily="2" charset="-18"/>
              </a:rPr>
              <a:t>Learners</a:t>
            </a:r>
            <a:endParaRPr lang="en-US" sz="48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latin typeface="Janda Curlygirl Chunky" pitchFamily="2" charset="-18"/>
            </a:endParaRPr>
          </a:p>
        </p:txBody>
      </p:sp>
    </p:spTree>
    <p:extLst>
      <p:ext uri="{BB962C8B-B14F-4D97-AF65-F5344CB8AC3E}">
        <p14:creationId xmlns:p14="http://schemas.microsoft.com/office/powerpoint/2010/main" val="3009513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514600"/>
            <a:ext cx="8686800" cy="4093428"/>
          </a:xfrm>
          <a:prstGeom prst="rect">
            <a:avLst/>
          </a:prstGeom>
        </p:spPr>
        <p:txBody>
          <a:bodyPr wrap="square">
            <a:spAutoFit/>
          </a:bodyPr>
          <a:lstStyle/>
          <a:p>
            <a:r>
              <a:rPr lang="en-US" sz="2000" b="1" u="sng" dirty="0">
                <a:latin typeface="Century Gothic" pitchFamily="34" charset="0"/>
              </a:rPr>
              <a:t>Synthesizing</a:t>
            </a:r>
            <a:r>
              <a:rPr lang="en-US" sz="2000" dirty="0">
                <a:latin typeface="Century Gothic" pitchFamily="34" charset="0"/>
              </a:rPr>
              <a:t> involves skills necessary to dispute and </a:t>
            </a:r>
            <a:r>
              <a:rPr lang="en-US" sz="2000" dirty="0" err="1">
                <a:latin typeface="Century Gothic" pitchFamily="34" charset="0"/>
              </a:rPr>
              <a:t>reconceptualize</a:t>
            </a:r>
            <a:r>
              <a:rPr lang="en-US" sz="2000" dirty="0">
                <a:latin typeface="Century Gothic" pitchFamily="34" charset="0"/>
              </a:rPr>
              <a:t> material and conclusions. These skills are necessary in thinking more divergently about an issue and arguing constructively about differences. </a:t>
            </a:r>
          </a:p>
          <a:p>
            <a:pPr marL="285750" lvl="0" indent="-285750">
              <a:buFont typeface="Arial" pitchFamily="34" charset="0"/>
              <a:buChar char="•"/>
            </a:pPr>
            <a:r>
              <a:rPr lang="en-US" sz="2000" dirty="0">
                <a:latin typeface="Century Gothic" pitchFamily="34" charset="0"/>
              </a:rPr>
              <a:t>criticize ideas while expressing respect for the person with the idea, </a:t>
            </a:r>
          </a:p>
          <a:p>
            <a:pPr marL="285750" lvl="0" indent="-285750">
              <a:buFont typeface="Arial" pitchFamily="34" charset="0"/>
              <a:buChar char="•"/>
            </a:pPr>
            <a:r>
              <a:rPr lang="en-US" sz="2000" dirty="0">
                <a:latin typeface="Century Gothic" pitchFamily="34" charset="0"/>
              </a:rPr>
              <a:t>differentiate between group members’ ideas and reasoning, </a:t>
            </a:r>
          </a:p>
          <a:p>
            <a:pPr marL="285750" lvl="0" indent="-285750">
              <a:buFont typeface="Arial" pitchFamily="34" charset="0"/>
              <a:buChar char="•"/>
            </a:pPr>
            <a:r>
              <a:rPr lang="en-US" sz="2000" dirty="0">
                <a:latin typeface="Century Gothic" pitchFamily="34" charset="0"/>
              </a:rPr>
              <a:t>ask for rationalization of ideas, </a:t>
            </a:r>
          </a:p>
          <a:p>
            <a:pPr marL="285750" lvl="0" indent="-285750">
              <a:buFont typeface="Arial" pitchFamily="34" charset="0"/>
              <a:buChar char="•"/>
            </a:pPr>
            <a:r>
              <a:rPr lang="en-US" sz="2000" dirty="0">
                <a:latin typeface="Century Gothic" pitchFamily="34" charset="0"/>
              </a:rPr>
              <a:t>extend other members’ ideas by adding one’s own information, </a:t>
            </a:r>
          </a:p>
          <a:p>
            <a:pPr marL="285750" lvl="0" indent="-285750">
              <a:buFont typeface="Arial" pitchFamily="34" charset="0"/>
              <a:buChar char="•"/>
            </a:pPr>
            <a:r>
              <a:rPr lang="en-US" sz="2000" dirty="0">
                <a:latin typeface="Century Gothic" pitchFamily="34" charset="0"/>
              </a:rPr>
              <a:t>integrate differing ideas into a single position, </a:t>
            </a:r>
          </a:p>
          <a:p>
            <a:pPr marL="285750" lvl="0" indent="-285750">
              <a:buFont typeface="Arial" pitchFamily="34" charset="0"/>
              <a:buChar char="•"/>
            </a:pPr>
            <a:r>
              <a:rPr lang="en-US" sz="2000" dirty="0">
                <a:latin typeface="Century Gothic" pitchFamily="34" charset="0"/>
              </a:rPr>
              <a:t>generate more than one possible answer, and </a:t>
            </a:r>
          </a:p>
          <a:p>
            <a:pPr marL="285750" lvl="0" indent="-285750">
              <a:buFont typeface="Arial" pitchFamily="34" charset="0"/>
              <a:buChar char="•"/>
            </a:pPr>
            <a:r>
              <a:rPr lang="en-US" sz="2000" dirty="0">
                <a:latin typeface="Century Gothic" pitchFamily="34" charset="0"/>
              </a:rPr>
              <a:t>check the group’s work against the original instructions and timelines.</a:t>
            </a:r>
          </a:p>
        </p:txBody>
      </p:sp>
    </p:spTree>
    <p:extLst>
      <p:ext uri="{BB962C8B-B14F-4D97-AF65-F5344CB8AC3E}">
        <p14:creationId xmlns:p14="http://schemas.microsoft.com/office/powerpoint/2010/main" val="40527813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647974"/>
          </a:xfrm>
          <a:prstGeom prst="rect">
            <a:avLst/>
          </a:prstGeom>
        </p:spPr>
        <p:txBody>
          <a:bodyPr wrap="square">
            <a:spAutoFit/>
          </a:bodyPr>
          <a:lstStyle/>
          <a:p>
            <a:r>
              <a:rPr lang="en-US" sz="4800" dirty="0" smtClean="0"/>
              <a:t>Teaching Social Skills</a:t>
            </a:r>
          </a:p>
          <a:p>
            <a:r>
              <a:rPr lang="en-US" sz="2000" dirty="0" smtClean="0"/>
              <a:t>Teaching Math as a Social Activity </a:t>
            </a:r>
          </a:p>
          <a:p>
            <a:endParaRPr lang="en-US" dirty="0" smtClean="0"/>
          </a:p>
          <a:p>
            <a:pPr algn="ctr"/>
            <a:endParaRPr lang="en-US" dirty="0" smtClean="0"/>
          </a:p>
          <a:p>
            <a:endParaRPr lang="en-US" sz="1400" dirty="0"/>
          </a:p>
          <a:p>
            <a:r>
              <a:rPr lang="en-US" sz="2800" b="1" u="sng" dirty="0" smtClean="0"/>
              <a:t>Written Reflection: </a:t>
            </a:r>
          </a:p>
          <a:p>
            <a:r>
              <a:rPr lang="en-US" sz="3200" dirty="0" smtClean="0"/>
              <a:t>What specific strategies and activities does Chris use to teach appropriate cooperative learning skills?</a:t>
            </a:r>
          </a:p>
          <a:p>
            <a:pPr algn="r"/>
            <a:r>
              <a:rPr lang="en-US" sz="2400" i="1" dirty="0" smtClean="0"/>
              <a:t>Please take notes during the video.</a:t>
            </a:r>
          </a:p>
          <a:p>
            <a:pPr algn="r"/>
            <a:r>
              <a:rPr lang="en-US" sz="2400" i="1" dirty="0" smtClean="0"/>
              <a:t>You will need them for a group activity.</a:t>
            </a:r>
          </a:p>
          <a:p>
            <a:r>
              <a:rPr lang="en-US" sz="2100" b="1" u="sng" dirty="0" smtClean="0"/>
              <a:t>Grouped Responses</a:t>
            </a:r>
          </a:p>
          <a:p>
            <a:r>
              <a:rPr lang="en-US" sz="2100" dirty="0" smtClean="0"/>
              <a:t>After each of you has written your response I’ll ask you to turn to your group. Each of you will, in turn share your answer. Add any information to your answer that another member of your group mentions that you do not have written down. When finished you should have a comprehensive list of teaching strategies from the video.</a:t>
            </a:r>
            <a:endParaRPr lang="en-US" sz="2100" dirty="0"/>
          </a:p>
        </p:txBody>
      </p:sp>
      <p:pic>
        <p:nvPicPr>
          <p:cNvPr id="5122" name="Picture 2" descr="C:\Local Documents\Video\How to Teach Math as a Social Activity PHOTO.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172200" y="381000"/>
            <a:ext cx="2409047" cy="1831989"/>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98136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432530"/>
          </a:xfrm>
          <a:prstGeom prst="rect">
            <a:avLst/>
          </a:prstGeom>
        </p:spPr>
        <p:txBody>
          <a:bodyPr wrap="square">
            <a:spAutoFit/>
          </a:bodyPr>
          <a:lstStyle/>
          <a:p>
            <a:pPr algn="r"/>
            <a:r>
              <a:rPr lang="en-US" sz="6000" dirty="0" smtClean="0">
                <a:ea typeface="Calibri"/>
                <a:cs typeface="Times New Roman"/>
              </a:rPr>
              <a:t>MY Simple Rules</a:t>
            </a:r>
          </a:p>
          <a:p>
            <a:pPr algn="r"/>
            <a:r>
              <a:rPr lang="en-US" sz="6000" dirty="0" smtClean="0">
                <a:ea typeface="Calibri"/>
                <a:cs typeface="Times New Roman"/>
              </a:rPr>
              <a:t>for Social Skills</a:t>
            </a:r>
          </a:p>
          <a:p>
            <a:endParaRPr lang="en-US" sz="2800" dirty="0" smtClean="0">
              <a:ea typeface="Calibri"/>
              <a:cs typeface="Times New Roman"/>
            </a:endParaRPr>
          </a:p>
          <a:p>
            <a:r>
              <a:rPr lang="en-US" sz="4400" b="1" dirty="0" smtClean="0">
                <a:ea typeface="Calibri"/>
                <a:cs typeface="Times New Roman"/>
              </a:rPr>
              <a:t>NO </a:t>
            </a:r>
            <a:r>
              <a:rPr lang="en-US" sz="4400" b="1" dirty="0">
                <a:ea typeface="Calibri"/>
                <a:cs typeface="Times New Roman"/>
              </a:rPr>
              <a:t>Shut </a:t>
            </a:r>
            <a:r>
              <a:rPr lang="en-US" sz="4400" b="1" dirty="0" smtClean="0">
                <a:ea typeface="Calibri"/>
                <a:cs typeface="Times New Roman"/>
              </a:rPr>
              <a:t>Up </a:t>
            </a:r>
            <a:r>
              <a:rPr lang="en-US" sz="4400" dirty="0" smtClean="0">
                <a:ea typeface="Calibri"/>
                <a:cs typeface="Times New Roman"/>
              </a:rPr>
              <a:t>	</a:t>
            </a:r>
            <a:r>
              <a:rPr lang="en-US" sz="4400" i="1" dirty="0" smtClean="0">
                <a:latin typeface="Bookman Old Style" pitchFamily="18" charset="0"/>
                <a:ea typeface="Calibri"/>
                <a:cs typeface="Times New Roman"/>
              </a:rPr>
              <a:t>Apologize</a:t>
            </a:r>
            <a:endParaRPr lang="en-US" sz="4400" i="1" dirty="0">
              <a:latin typeface="Bookman Old Style" pitchFamily="18" charset="0"/>
              <a:ea typeface="Calibri"/>
              <a:cs typeface="Times New Roman"/>
            </a:endParaRPr>
          </a:p>
          <a:p>
            <a:r>
              <a:rPr lang="en-US" sz="4400" b="1" dirty="0">
                <a:ea typeface="Calibri"/>
                <a:cs typeface="Times New Roman"/>
              </a:rPr>
              <a:t>NO </a:t>
            </a:r>
            <a:r>
              <a:rPr lang="en-US" sz="4400" b="1" dirty="0" smtClean="0">
                <a:ea typeface="Calibri"/>
                <a:cs typeface="Times New Roman"/>
              </a:rPr>
              <a:t>Stupid</a:t>
            </a:r>
            <a:r>
              <a:rPr lang="en-US" sz="4400" dirty="0" smtClean="0">
                <a:ea typeface="Calibri"/>
                <a:cs typeface="Times New Roman"/>
              </a:rPr>
              <a:t>		</a:t>
            </a:r>
            <a:r>
              <a:rPr lang="en-US" sz="4400" i="1" dirty="0">
                <a:latin typeface="Bookman Old Style" pitchFamily="18" charset="0"/>
                <a:ea typeface="Calibri"/>
                <a:cs typeface="Times New Roman"/>
              </a:rPr>
              <a:t>Apologize</a:t>
            </a:r>
          </a:p>
          <a:p>
            <a:r>
              <a:rPr lang="en-US" sz="4400" b="1" dirty="0" smtClean="0">
                <a:ea typeface="Calibri"/>
                <a:cs typeface="Times New Roman"/>
              </a:rPr>
              <a:t>NO Commenting by voice or gesture on group choice – </a:t>
            </a:r>
            <a:r>
              <a:rPr lang="en-US" sz="4400" b="1" dirty="0">
                <a:ea typeface="Calibri"/>
                <a:cs typeface="Times New Roman"/>
              </a:rPr>
              <a:t>PERIOD</a:t>
            </a:r>
            <a:r>
              <a:rPr lang="en-US" sz="4400" b="1" dirty="0" smtClean="0">
                <a:ea typeface="Calibri"/>
                <a:cs typeface="Times New Roman"/>
              </a:rPr>
              <a:t>!</a:t>
            </a:r>
          </a:p>
          <a:p>
            <a:r>
              <a:rPr lang="en-US" sz="4400" dirty="0">
                <a:ea typeface="Calibri"/>
                <a:cs typeface="Times New Roman"/>
              </a:rPr>
              <a:t>	</a:t>
            </a:r>
            <a:r>
              <a:rPr lang="en-US" sz="4400" dirty="0" smtClean="0">
                <a:ea typeface="Calibri"/>
                <a:cs typeface="Times New Roman"/>
              </a:rPr>
              <a:t>			</a:t>
            </a:r>
            <a:r>
              <a:rPr lang="en-US" sz="4400" i="1" dirty="0">
                <a:latin typeface="Bookman Old Style" pitchFamily="18" charset="0"/>
                <a:ea typeface="Calibri"/>
                <a:cs typeface="Times New Roman"/>
              </a:rPr>
              <a:t>Removed from 					Activity</a:t>
            </a:r>
            <a:r>
              <a:rPr lang="en-US" sz="4400" dirty="0" smtClean="0">
                <a:ea typeface="Calibri"/>
                <a:cs typeface="Times New Roman"/>
              </a:rPr>
              <a:t>	</a:t>
            </a:r>
            <a:endParaRPr lang="en-US" sz="4400" dirty="0">
              <a:ea typeface="Calibri"/>
              <a:cs typeface="Times New Roman"/>
            </a:endParaRPr>
          </a:p>
        </p:txBody>
      </p:sp>
    </p:spTree>
    <p:extLst>
      <p:ext uri="{BB962C8B-B14F-4D97-AF65-F5344CB8AC3E}">
        <p14:creationId xmlns:p14="http://schemas.microsoft.com/office/powerpoint/2010/main" val="420078326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5854" y="1828800"/>
            <a:ext cx="8839200" cy="4832092"/>
          </a:xfrm>
          <a:prstGeom prst="rect">
            <a:avLst/>
          </a:prstGeom>
        </p:spPr>
        <p:txBody>
          <a:bodyPr wrap="square">
            <a:spAutoFit/>
          </a:bodyPr>
          <a:lstStyle/>
          <a:p>
            <a:pPr marL="342900" marR="0" lvl="0" indent="-342900">
              <a:spcBef>
                <a:spcPts val="0"/>
              </a:spcBef>
              <a:spcAft>
                <a:spcPts val="0"/>
              </a:spcAft>
              <a:buFont typeface="+mj-lt"/>
              <a:buAutoNum type="arabicPeriod"/>
            </a:pPr>
            <a:r>
              <a:rPr lang="en-US" sz="2200" dirty="0" smtClean="0">
                <a:latin typeface="Century Gothic" pitchFamily="34" charset="0"/>
                <a:ea typeface="Calibri"/>
                <a:cs typeface="Times New Roman"/>
              </a:rPr>
              <a:t>Explain the skill. </a:t>
            </a:r>
            <a:endParaRPr lang="en-US" sz="2200" dirty="0">
              <a:latin typeface="Century Gothic" pitchFamily="34" charset="0"/>
              <a:ea typeface="Calibri"/>
              <a:cs typeface="Times New Roman"/>
            </a:endParaRPr>
          </a:p>
          <a:p>
            <a:pPr marL="742950" marR="0" lvl="1" indent="-285750">
              <a:spcBef>
                <a:spcPts val="0"/>
              </a:spcBef>
              <a:spcAft>
                <a:spcPts val="0"/>
              </a:spcAft>
              <a:buFont typeface="+mj-lt"/>
              <a:buAutoNum type="alphaLcPeriod"/>
            </a:pPr>
            <a:r>
              <a:rPr lang="en-US" sz="2200" dirty="0" smtClean="0">
                <a:latin typeface="Century Gothic" pitchFamily="34" charset="0"/>
                <a:ea typeface="Calibri"/>
                <a:cs typeface="Times New Roman"/>
              </a:rPr>
              <a:t>Explain the purpose</a:t>
            </a:r>
            <a:endParaRPr lang="en-US" sz="2200" dirty="0">
              <a:latin typeface="Century Gothic" pitchFamily="34" charset="0"/>
              <a:ea typeface="Calibri"/>
              <a:cs typeface="Times New Roman"/>
            </a:endParaRPr>
          </a:p>
          <a:p>
            <a:pPr marL="742950" marR="0" lvl="1" indent="-285750">
              <a:spcBef>
                <a:spcPts val="0"/>
              </a:spcBef>
              <a:spcAft>
                <a:spcPts val="0"/>
              </a:spcAft>
              <a:buFont typeface="+mj-lt"/>
              <a:buAutoNum type="alphaLcPeriod"/>
            </a:pPr>
            <a:r>
              <a:rPr lang="en-US" sz="2200" dirty="0" smtClean="0">
                <a:latin typeface="Century Gothic" pitchFamily="34" charset="0"/>
                <a:ea typeface="Calibri"/>
                <a:cs typeface="Times New Roman"/>
              </a:rPr>
              <a:t>Explain the importance</a:t>
            </a:r>
            <a:endParaRPr lang="en-US" sz="2200" dirty="0">
              <a:latin typeface="Century Gothic" pitchFamily="34" charset="0"/>
              <a:ea typeface="Calibri"/>
              <a:cs typeface="Times New Roman"/>
            </a:endParaRPr>
          </a:p>
          <a:p>
            <a:pPr marL="342900" marR="0" lvl="0" indent="-342900">
              <a:spcBef>
                <a:spcPts val="0"/>
              </a:spcBef>
              <a:spcAft>
                <a:spcPts val="0"/>
              </a:spcAft>
              <a:buFont typeface="+mj-lt"/>
              <a:buAutoNum type="arabicPeriod"/>
            </a:pPr>
            <a:r>
              <a:rPr lang="en-US" sz="2200" dirty="0" smtClean="0">
                <a:latin typeface="Century Gothic" pitchFamily="34" charset="0"/>
                <a:ea typeface="Calibri"/>
                <a:cs typeface="Times New Roman"/>
              </a:rPr>
              <a:t>Model the skill.</a:t>
            </a:r>
            <a:endParaRPr lang="en-US" sz="2200" dirty="0">
              <a:latin typeface="Century Gothic" pitchFamily="34" charset="0"/>
              <a:ea typeface="Calibri"/>
              <a:cs typeface="Times New Roman"/>
            </a:endParaRPr>
          </a:p>
          <a:p>
            <a:pPr marL="742950" marR="0" lvl="1" indent="-285750">
              <a:spcBef>
                <a:spcPts val="0"/>
              </a:spcBef>
              <a:spcAft>
                <a:spcPts val="0"/>
              </a:spcAft>
              <a:buFont typeface="+mj-lt"/>
              <a:buAutoNum type="alphaLcPeriod"/>
            </a:pPr>
            <a:r>
              <a:rPr lang="en-US" sz="2200" dirty="0" smtClean="0">
                <a:latin typeface="Century Gothic" pitchFamily="34" charset="0"/>
                <a:ea typeface="Calibri"/>
                <a:cs typeface="Times New Roman"/>
              </a:rPr>
              <a:t>Demonstrate the skill effectively </a:t>
            </a:r>
          </a:p>
          <a:p>
            <a:pPr marL="742950" marR="0" lvl="1" indent="-285750">
              <a:spcBef>
                <a:spcPts val="0"/>
              </a:spcBef>
              <a:spcAft>
                <a:spcPts val="0"/>
              </a:spcAft>
              <a:buFont typeface="+mj-lt"/>
              <a:buAutoNum type="alphaLcPeriod"/>
            </a:pPr>
            <a:r>
              <a:rPr lang="en-US" sz="2200" dirty="0" smtClean="0">
                <a:latin typeface="Century Gothic" pitchFamily="34" charset="0"/>
                <a:ea typeface="Calibri"/>
                <a:cs typeface="Times New Roman"/>
              </a:rPr>
              <a:t>Demonstrate the skill ineffectively </a:t>
            </a:r>
          </a:p>
          <a:p>
            <a:pPr marL="742950" marR="0" lvl="1" indent="-285750">
              <a:spcBef>
                <a:spcPts val="0"/>
              </a:spcBef>
              <a:spcAft>
                <a:spcPts val="0"/>
              </a:spcAft>
              <a:buFont typeface="+mj-lt"/>
              <a:buAutoNum type="alphaLcPeriod"/>
            </a:pPr>
            <a:r>
              <a:rPr lang="en-US" sz="2200" dirty="0" smtClean="0">
                <a:latin typeface="Century Gothic" pitchFamily="34" charset="0"/>
                <a:ea typeface="Calibri"/>
                <a:cs typeface="Times New Roman"/>
              </a:rPr>
              <a:t>Discuss similarities and differences </a:t>
            </a:r>
            <a:r>
              <a:rPr lang="en-US" sz="2200" i="1" dirty="0" smtClean="0">
                <a:latin typeface="Bookman Old Style" pitchFamily="18" charset="0"/>
                <a:ea typeface="Calibri"/>
                <a:cs typeface="Times New Roman"/>
              </a:rPr>
              <a:t>(create T-charts)</a:t>
            </a:r>
            <a:endParaRPr lang="en-US" sz="2200" i="1" dirty="0">
              <a:latin typeface="Bookman Old Style" pitchFamily="18" charset="0"/>
              <a:ea typeface="Calibri"/>
              <a:cs typeface="Times New Roman"/>
            </a:endParaRPr>
          </a:p>
          <a:p>
            <a:pPr marL="742950" marR="0" lvl="1" indent="-285750">
              <a:spcBef>
                <a:spcPts val="0"/>
              </a:spcBef>
              <a:spcAft>
                <a:spcPts val="0"/>
              </a:spcAft>
              <a:buFont typeface="+mj-lt"/>
              <a:buAutoNum type="alphaLcPeriod"/>
            </a:pPr>
            <a:r>
              <a:rPr lang="en-US" sz="2200" dirty="0" smtClean="0">
                <a:latin typeface="Century Gothic" pitchFamily="34" charset="0"/>
                <a:ea typeface="Calibri"/>
                <a:cs typeface="Times New Roman"/>
              </a:rPr>
              <a:t>Describe why one was preferable to the other </a:t>
            </a:r>
            <a:r>
              <a:rPr lang="en-US" sz="2200" i="1" dirty="0">
                <a:latin typeface="Bookman Old Style" pitchFamily="18" charset="0"/>
                <a:ea typeface="Calibri"/>
                <a:cs typeface="Times New Roman"/>
              </a:rPr>
              <a:t>(</a:t>
            </a:r>
            <a:r>
              <a:rPr lang="en-US" sz="2200" i="1" dirty="0" smtClean="0">
                <a:latin typeface="Bookman Old Style" pitchFamily="18" charset="0"/>
                <a:ea typeface="Calibri"/>
                <a:cs typeface="Times New Roman"/>
              </a:rPr>
              <a:t>write it</a:t>
            </a:r>
            <a:r>
              <a:rPr lang="en-US" sz="2200" i="1" dirty="0">
                <a:latin typeface="Bookman Old Style" pitchFamily="18" charset="0"/>
                <a:ea typeface="Calibri"/>
                <a:cs typeface="Times New Roman"/>
              </a:rPr>
              <a:t>)</a:t>
            </a:r>
          </a:p>
          <a:p>
            <a:pPr marL="342900" marR="0" lvl="0" indent="-342900">
              <a:spcBef>
                <a:spcPts val="0"/>
              </a:spcBef>
              <a:spcAft>
                <a:spcPts val="0"/>
              </a:spcAft>
              <a:buFont typeface="+mj-lt"/>
              <a:buAutoNum type="arabicPeriod"/>
            </a:pPr>
            <a:r>
              <a:rPr lang="en-US" sz="2200" dirty="0" smtClean="0">
                <a:latin typeface="Century Gothic" pitchFamily="34" charset="0"/>
                <a:ea typeface="Calibri"/>
                <a:cs typeface="Times New Roman"/>
              </a:rPr>
              <a:t>Practice and Role-Play</a:t>
            </a:r>
            <a:endParaRPr lang="en-US" sz="2200" dirty="0">
              <a:latin typeface="Century Gothic" pitchFamily="34" charset="0"/>
              <a:ea typeface="Calibri"/>
              <a:cs typeface="Times New Roman"/>
            </a:endParaRPr>
          </a:p>
          <a:p>
            <a:pPr marL="742950" marR="0" lvl="1" indent="-285750">
              <a:spcBef>
                <a:spcPts val="0"/>
              </a:spcBef>
              <a:spcAft>
                <a:spcPts val="0"/>
              </a:spcAft>
              <a:buFont typeface="+mj-lt"/>
              <a:buAutoNum type="alphaLcPeriod"/>
            </a:pPr>
            <a:r>
              <a:rPr lang="en-US" sz="2200" dirty="0" smtClean="0">
                <a:latin typeface="Century Gothic" pitchFamily="34" charset="0"/>
                <a:ea typeface="Calibri"/>
                <a:cs typeface="Times New Roman"/>
              </a:rPr>
              <a:t>Students Role-Play</a:t>
            </a:r>
            <a:endParaRPr lang="en-US" sz="2200" dirty="0">
              <a:latin typeface="Century Gothic" pitchFamily="34" charset="0"/>
              <a:ea typeface="Calibri"/>
              <a:cs typeface="Times New Roman"/>
            </a:endParaRPr>
          </a:p>
          <a:p>
            <a:pPr marL="742950" marR="0" lvl="1" indent="-285750">
              <a:spcBef>
                <a:spcPts val="0"/>
              </a:spcBef>
              <a:spcAft>
                <a:spcPts val="0"/>
              </a:spcAft>
              <a:buFont typeface="+mj-lt"/>
              <a:buAutoNum type="alphaLcPeriod"/>
            </a:pPr>
            <a:r>
              <a:rPr lang="en-US" sz="2200" dirty="0">
                <a:latin typeface="Century Gothic" pitchFamily="34" charset="0"/>
                <a:ea typeface="Calibri"/>
                <a:cs typeface="Times New Roman"/>
              </a:rPr>
              <a:t>Feedback should be </a:t>
            </a:r>
            <a:r>
              <a:rPr lang="en-US" sz="2200" dirty="0" smtClean="0">
                <a:latin typeface="Century Gothic" pitchFamily="34" charset="0"/>
                <a:ea typeface="Calibri"/>
                <a:cs typeface="Times New Roman"/>
              </a:rPr>
              <a:t>given by students and teachers</a:t>
            </a:r>
            <a:endParaRPr lang="en-US" sz="2200" dirty="0">
              <a:latin typeface="Century Gothic" pitchFamily="34" charset="0"/>
              <a:ea typeface="Calibri"/>
              <a:cs typeface="Times New Roman"/>
            </a:endParaRPr>
          </a:p>
          <a:p>
            <a:pPr marL="342900" marR="0" lvl="0" indent="-342900">
              <a:spcBef>
                <a:spcPts val="0"/>
              </a:spcBef>
              <a:spcAft>
                <a:spcPts val="0"/>
              </a:spcAft>
              <a:buFont typeface="+mj-lt"/>
              <a:buAutoNum type="arabicPeriod"/>
            </a:pPr>
            <a:r>
              <a:rPr lang="en-US" sz="2200" dirty="0" smtClean="0">
                <a:latin typeface="Century Gothic" pitchFamily="34" charset="0"/>
                <a:ea typeface="Calibri"/>
                <a:cs typeface="Times New Roman"/>
              </a:rPr>
              <a:t>Students Reflect </a:t>
            </a:r>
            <a:r>
              <a:rPr lang="en-US" sz="2200" dirty="0">
                <a:latin typeface="Century Gothic" pitchFamily="34" charset="0"/>
                <a:ea typeface="Calibri"/>
                <a:cs typeface="Times New Roman"/>
              </a:rPr>
              <a:t>on the F</a:t>
            </a:r>
            <a:r>
              <a:rPr lang="en-US" sz="2200" dirty="0" smtClean="0">
                <a:latin typeface="Century Gothic" pitchFamily="34" charset="0"/>
                <a:ea typeface="Calibri"/>
                <a:cs typeface="Times New Roman"/>
              </a:rPr>
              <a:t>eedback</a:t>
            </a:r>
            <a:endParaRPr lang="en-US" sz="2200" dirty="0">
              <a:latin typeface="Century Gothic" pitchFamily="34" charset="0"/>
              <a:ea typeface="Calibri"/>
              <a:cs typeface="Times New Roman"/>
            </a:endParaRPr>
          </a:p>
          <a:p>
            <a:pPr marL="742950" marR="0" lvl="1" indent="-285750">
              <a:spcBef>
                <a:spcPts val="0"/>
              </a:spcBef>
              <a:spcAft>
                <a:spcPts val="0"/>
              </a:spcAft>
              <a:buFont typeface="+mj-lt"/>
              <a:buAutoNum type="alphaLcPeriod"/>
            </a:pPr>
            <a:r>
              <a:rPr lang="en-US" sz="2200" dirty="0" smtClean="0">
                <a:latin typeface="Century Gothic" pitchFamily="34" charset="0"/>
                <a:ea typeface="Calibri"/>
                <a:cs typeface="Times New Roman"/>
              </a:rPr>
              <a:t>Ask Questions</a:t>
            </a:r>
            <a:endParaRPr lang="en-US" sz="2200" dirty="0">
              <a:latin typeface="Century Gothic" pitchFamily="34" charset="0"/>
              <a:ea typeface="Calibri"/>
              <a:cs typeface="Times New Roman"/>
            </a:endParaRPr>
          </a:p>
          <a:p>
            <a:pPr marL="742950" marR="0" lvl="1" indent="-285750">
              <a:spcBef>
                <a:spcPts val="0"/>
              </a:spcBef>
              <a:spcAft>
                <a:spcPts val="0"/>
              </a:spcAft>
              <a:buFont typeface="+mj-lt"/>
              <a:buAutoNum type="alphaLcPeriod"/>
            </a:pPr>
            <a:r>
              <a:rPr lang="en-US" sz="2200" dirty="0">
                <a:latin typeface="Century Gothic" pitchFamily="34" charset="0"/>
                <a:ea typeface="Calibri"/>
                <a:cs typeface="Times New Roman"/>
              </a:rPr>
              <a:t>If </a:t>
            </a:r>
            <a:r>
              <a:rPr lang="en-US" sz="2200" dirty="0" smtClean="0">
                <a:latin typeface="Century Gothic" pitchFamily="34" charset="0"/>
                <a:ea typeface="Calibri"/>
                <a:cs typeface="Times New Roman"/>
              </a:rPr>
              <a:t>Necessary – Practice </a:t>
            </a:r>
            <a:r>
              <a:rPr lang="en-US" sz="2200" u="sng" dirty="0" smtClean="0">
                <a:latin typeface="Century Gothic" pitchFamily="34" charset="0"/>
                <a:ea typeface="Calibri"/>
                <a:cs typeface="Times New Roman"/>
              </a:rPr>
              <a:t>More</a:t>
            </a:r>
            <a:endParaRPr lang="en-US" sz="2200" dirty="0">
              <a:latin typeface="Century Gothic" pitchFamily="34" charset="0"/>
              <a:ea typeface="Calibri"/>
              <a:cs typeface="Times New Roman"/>
            </a:endParaRPr>
          </a:p>
        </p:txBody>
      </p:sp>
      <p:sp>
        <p:nvSpPr>
          <p:cNvPr id="3" name="Rectangle 2"/>
          <p:cNvSpPr/>
          <p:nvPr/>
        </p:nvSpPr>
        <p:spPr>
          <a:xfrm>
            <a:off x="205854" y="152400"/>
            <a:ext cx="8709546" cy="2000548"/>
          </a:xfrm>
          <a:prstGeom prst="rect">
            <a:avLst/>
          </a:prstGeom>
        </p:spPr>
        <p:txBody>
          <a:bodyPr wrap="square">
            <a:spAutoFit/>
          </a:bodyPr>
          <a:lstStyle/>
          <a:p>
            <a:pPr algn="r"/>
            <a:r>
              <a:rPr lang="en-US" sz="4800" dirty="0" smtClean="0">
                <a:latin typeface="Century Gothic" pitchFamily="34" charset="0"/>
              </a:rPr>
              <a:t>Cooperative Skills: A Direct Instruction Approach</a:t>
            </a:r>
          </a:p>
          <a:p>
            <a:pPr algn="r"/>
            <a:r>
              <a:rPr lang="en-US" sz="2800" dirty="0" smtClean="0">
                <a:latin typeface="Century Gothic" pitchFamily="34" charset="0"/>
              </a:rPr>
              <a:t>(Step-By-Step)</a:t>
            </a:r>
          </a:p>
        </p:txBody>
      </p:sp>
    </p:spTree>
    <p:extLst>
      <p:ext uri="{BB962C8B-B14F-4D97-AF65-F5344CB8AC3E}">
        <p14:creationId xmlns:p14="http://schemas.microsoft.com/office/powerpoint/2010/main" val="36151872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247864"/>
          </a:xfrm>
          <a:prstGeom prst="rect">
            <a:avLst/>
          </a:prstGeom>
        </p:spPr>
        <p:txBody>
          <a:bodyPr wrap="square">
            <a:spAutoFit/>
          </a:bodyPr>
          <a:lstStyle/>
          <a:p>
            <a:pPr algn="r"/>
            <a:r>
              <a:rPr lang="en-US" sz="6000" dirty="0" smtClean="0"/>
              <a:t>Practice Whole Group</a:t>
            </a:r>
          </a:p>
          <a:p>
            <a:pPr algn="r"/>
            <a:r>
              <a:rPr lang="en-US" sz="6000" dirty="0" smtClean="0"/>
              <a:t>Interaction</a:t>
            </a:r>
          </a:p>
          <a:p>
            <a:r>
              <a:rPr lang="en-US" sz="2800" b="1" u="sng" dirty="0" smtClean="0"/>
              <a:t>1. Class </a:t>
            </a:r>
            <a:r>
              <a:rPr lang="en-US" sz="2800" b="1" u="sng" dirty="0"/>
              <a:t>Posters</a:t>
            </a:r>
          </a:p>
          <a:p>
            <a:pPr algn="just"/>
            <a:r>
              <a:rPr lang="en-US" sz="2100" u="sng" dirty="0"/>
              <a:t>Objective:</a:t>
            </a:r>
            <a:r>
              <a:rPr lang="en-US" sz="2100" dirty="0"/>
              <a:t>	Summarize </a:t>
            </a:r>
            <a:r>
              <a:rPr lang="en-US" sz="2100" dirty="0" smtClean="0"/>
              <a:t>concepts</a:t>
            </a:r>
            <a:r>
              <a:rPr lang="en-US" sz="2100" dirty="0"/>
              <a:t>, events, </a:t>
            </a:r>
            <a:r>
              <a:rPr lang="en-US" sz="2100" dirty="0" smtClean="0"/>
              <a:t>word meanings.</a:t>
            </a:r>
            <a:endParaRPr lang="en-US" sz="2100" dirty="0"/>
          </a:p>
          <a:p>
            <a:pPr algn="just"/>
            <a:r>
              <a:rPr lang="en-US" sz="2100" u="sng" dirty="0" smtClean="0"/>
              <a:t>Procedure</a:t>
            </a:r>
            <a:r>
              <a:rPr lang="en-US" sz="2100" u="sng" dirty="0"/>
              <a:t>:</a:t>
            </a:r>
            <a:r>
              <a:rPr lang="en-US" sz="2100" dirty="0"/>
              <a:t>	This works best with several </a:t>
            </a:r>
            <a:r>
              <a:rPr lang="en-US" sz="2100" dirty="0" smtClean="0"/>
              <a:t>topics </a:t>
            </a:r>
            <a:r>
              <a:rPr lang="en-US" sz="2100" dirty="0"/>
              <a:t>or words. Each student starts with an 8 ½ X 11 piece of paper. Have </a:t>
            </a:r>
            <a:r>
              <a:rPr lang="en-US" sz="2100" dirty="0" smtClean="0"/>
              <a:t>each </a:t>
            </a:r>
            <a:r>
              <a:rPr lang="en-US" sz="2100" dirty="0"/>
              <a:t>write a topic or word on the top of the paper. Give students 10 seconds to begin illustrating the concept with symbols, the beginning of a picture or using words. Then pass the paper to the right. </a:t>
            </a:r>
            <a:r>
              <a:rPr lang="en-US" sz="2100" dirty="0" smtClean="0"/>
              <a:t>Every </a:t>
            </a:r>
            <a:r>
              <a:rPr lang="en-US" sz="2100" dirty="0"/>
              <a:t>15 seconds have them pass again. You can continue as long as you like. It does not have to get all the way around the room. Having several papers with the same topic allows you to compare the posters at the end. Or, group students with the same posters to discuss similarities and differences. You could have a class discussion about the positives and negatives of each, what to keep – maybe even have some students create one final poster for each concept for the class to display</a:t>
            </a:r>
            <a:r>
              <a:rPr lang="en-US" sz="2100" dirty="0" smtClean="0"/>
              <a:t>.</a:t>
            </a:r>
            <a:endParaRPr lang="en-US" sz="2100" dirty="0"/>
          </a:p>
        </p:txBody>
      </p:sp>
    </p:spTree>
    <p:extLst>
      <p:ext uri="{BB962C8B-B14F-4D97-AF65-F5344CB8AC3E}">
        <p14:creationId xmlns:p14="http://schemas.microsoft.com/office/powerpoint/2010/main" val="112301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4955203"/>
          </a:xfrm>
          <a:prstGeom prst="rect">
            <a:avLst/>
          </a:prstGeom>
        </p:spPr>
        <p:txBody>
          <a:bodyPr wrap="square">
            <a:spAutoFit/>
          </a:bodyPr>
          <a:lstStyle/>
          <a:p>
            <a:pPr algn="r"/>
            <a:r>
              <a:rPr lang="en-US" sz="6000" dirty="0" smtClean="0"/>
              <a:t>Practice Whole Group</a:t>
            </a:r>
          </a:p>
          <a:p>
            <a:pPr algn="r"/>
            <a:r>
              <a:rPr lang="en-US" sz="6000" dirty="0" smtClean="0"/>
              <a:t>Interaction</a:t>
            </a:r>
          </a:p>
          <a:p>
            <a:pPr>
              <a:tabLst>
                <a:tab pos="857250" algn="l"/>
              </a:tabLst>
            </a:pPr>
            <a:r>
              <a:rPr lang="en-US" sz="2800" b="1" u="sng" dirty="0" smtClean="0"/>
              <a:t>2. Around </a:t>
            </a:r>
            <a:r>
              <a:rPr lang="en-US" sz="2800" b="1" u="sng" dirty="0"/>
              <a:t>the World</a:t>
            </a:r>
          </a:p>
          <a:p>
            <a:pPr algn="just">
              <a:tabLst>
                <a:tab pos="857250" algn="l"/>
              </a:tabLst>
            </a:pPr>
            <a:r>
              <a:rPr lang="en-US" sz="2400" u="sng" dirty="0"/>
              <a:t>Objective:</a:t>
            </a:r>
            <a:r>
              <a:rPr lang="en-US" sz="2400" dirty="0"/>
              <a:t>	Summarize or review a lesson or concept.</a:t>
            </a:r>
          </a:p>
          <a:p>
            <a:pPr algn="just">
              <a:tabLst>
                <a:tab pos="857250" algn="l"/>
              </a:tabLst>
            </a:pPr>
            <a:r>
              <a:rPr lang="en-US" sz="2400" u="sng" dirty="0" smtClean="0"/>
              <a:t>Procedure</a:t>
            </a:r>
            <a:r>
              <a:rPr lang="en-US" sz="2400" u="sng" dirty="0"/>
              <a:t>:</a:t>
            </a:r>
            <a:r>
              <a:rPr lang="en-US" sz="2400" dirty="0"/>
              <a:t>	The goal is to create a sentence or short paragraph to answer a question or summarize a concept that was just discussed or taught. </a:t>
            </a:r>
            <a:r>
              <a:rPr lang="en-US" sz="2400" dirty="0"/>
              <a:t>Each student can say one word to add to the sentence and the teacher or another student records it on the board. The turns work around the room in order. </a:t>
            </a:r>
            <a:r>
              <a:rPr lang="en-US" sz="2400" dirty="0"/>
              <a:t>If students have notebooks this could be used as a way to take notes for the unit</a:t>
            </a:r>
            <a:r>
              <a:rPr lang="en-US" sz="2400" dirty="0" smtClean="0"/>
              <a:t>.</a:t>
            </a:r>
            <a:endParaRPr lang="en-US" sz="2400" dirty="0"/>
          </a:p>
        </p:txBody>
      </p:sp>
    </p:spTree>
    <p:extLst>
      <p:ext uri="{BB962C8B-B14F-4D97-AF65-F5344CB8AC3E}">
        <p14:creationId xmlns:p14="http://schemas.microsoft.com/office/powerpoint/2010/main" val="14200582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52484"/>
            <a:ext cx="8686800" cy="6247864"/>
          </a:xfrm>
          <a:prstGeom prst="rect">
            <a:avLst/>
          </a:prstGeom>
        </p:spPr>
        <p:txBody>
          <a:bodyPr wrap="square">
            <a:spAutoFit/>
          </a:bodyPr>
          <a:lstStyle/>
          <a:p>
            <a:pPr algn="r"/>
            <a:r>
              <a:rPr lang="en-US" sz="6000" dirty="0" smtClean="0"/>
              <a:t>Practice Whole Group</a:t>
            </a:r>
          </a:p>
          <a:p>
            <a:pPr algn="r"/>
            <a:r>
              <a:rPr lang="en-US" sz="6000" dirty="0" smtClean="0"/>
              <a:t>Interaction</a:t>
            </a:r>
          </a:p>
          <a:p>
            <a:pPr>
              <a:tabLst>
                <a:tab pos="857250" algn="l"/>
              </a:tabLst>
            </a:pPr>
            <a:r>
              <a:rPr lang="en-US" sz="2800" b="1" u="sng" dirty="0"/>
              <a:t>3</a:t>
            </a:r>
            <a:r>
              <a:rPr lang="en-US" sz="2800" b="1" u="sng" dirty="0" smtClean="0"/>
              <a:t>. Lesson BINGO</a:t>
            </a:r>
            <a:endParaRPr lang="en-US" sz="2800" b="1" u="sng" dirty="0"/>
          </a:p>
          <a:p>
            <a:pPr algn="just">
              <a:tabLst>
                <a:tab pos="857250" algn="l"/>
              </a:tabLst>
            </a:pPr>
            <a:r>
              <a:rPr lang="en-US" sz="2100" u="sng" dirty="0" smtClean="0"/>
              <a:t>Objective:</a:t>
            </a:r>
            <a:r>
              <a:rPr lang="en-US" sz="2100" dirty="0" smtClean="0"/>
              <a:t>	Students focus on the KEY points during a SHORT lecture.</a:t>
            </a:r>
          </a:p>
          <a:p>
            <a:pPr algn="just">
              <a:tabLst>
                <a:tab pos="857250" algn="l"/>
              </a:tabLst>
            </a:pPr>
            <a:r>
              <a:rPr lang="en-US" sz="2100" u="sng" dirty="0" smtClean="0"/>
              <a:t>Procedure:</a:t>
            </a:r>
            <a:r>
              <a:rPr lang="en-US" sz="2100" dirty="0" smtClean="0"/>
              <a:t>	Prepare a BINGO sheet that has 3x3 boxes. In each box write one key piece of information (or “note”) from your lesson. Leave certain parts missing from each note (similar to guided notes) but not enough that the students won’t recognize the information. Number the key points so you can review them before starting –DO NOT number them in the order that you will be discussing them during the lecture! During the lesson students should fill in the BINGO card. Based on the level of your students you may need to go more slowly and give them hints when important information has been shared and needs to be written down. When the lecture is over have students work together as a class to complete the BINGO card with you.</a:t>
            </a:r>
            <a:endParaRPr lang="en-US" sz="2100" dirty="0"/>
          </a:p>
        </p:txBody>
      </p:sp>
    </p:spTree>
    <p:extLst>
      <p:ext uri="{BB962C8B-B14F-4D97-AF65-F5344CB8AC3E}">
        <p14:creationId xmlns:p14="http://schemas.microsoft.com/office/powerpoint/2010/main" val="28524317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915400" cy="6494085"/>
          </a:xfrm>
          <a:prstGeom prst="rect">
            <a:avLst/>
          </a:prstGeom>
        </p:spPr>
        <p:txBody>
          <a:bodyPr wrap="square">
            <a:spAutoFit/>
          </a:bodyPr>
          <a:lstStyle/>
          <a:p>
            <a:r>
              <a:rPr lang="en-US" sz="4400" dirty="0" smtClean="0"/>
              <a:t>Whole Group Instruction </a:t>
            </a:r>
          </a:p>
          <a:p>
            <a:r>
              <a:rPr lang="en-US" sz="2000" dirty="0" smtClean="0"/>
              <a:t>Utilizing Specific Grouping and Engagement Techniques</a:t>
            </a:r>
          </a:p>
          <a:p>
            <a:r>
              <a:rPr lang="en-US" sz="2000" dirty="0" smtClean="0"/>
              <a:t>“The Lottery”</a:t>
            </a:r>
          </a:p>
          <a:p>
            <a:endParaRPr lang="en-US" sz="2000" dirty="0" smtClean="0"/>
          </a:p>
          <a:p>
            <a:r>
              <a:rPr lang="en-US" b="1" i="1" u="sng" dirty="0" smtClean="0">
                <a:latin typeface="Bookman Old Style" pitchFamily="18" charset="0"/>
              </a:rPr>
              <a:t>Read over the Summary</a:t>
            </a:r>
          </a:p>
          <a:p>
            <a:endParaRPr lang="en-US" sz="2000" dirty="0"/>
          </a:p>
          <a:p>
            <a:r>
              <a:rPr lang="en-US" sz="2400" dirty="0" smtClean="0"/>
              <a:t>Engagement Strategies for Whole Group Direct Instruction:</a:t>
            </a:r>
          </a:p>
          <a:p>
            <a:pPr marL="514350" indent="-514350">
              <a:buFont typeface="+mj-lt"/>
              <a:buAutoNum type="arabicPeriod"/>
            </a:pPr>
            <a:r>
              <a:rPr lang="en-US" sz="2400" dirty="0" smtClean="0"/>
              <a:t>Hands-Up (Formative Assessment)</a:t>
            </a:r>
          </a:p>
          <a:p>
            <a:pPr marL="514350" indent="-514350">
              <a:buFont typeface="+mj-lt"/>
              <a:buAutoNum type="arabicPeriod"/>
            </a:pPr>
            <a:r>
              <a:rPr lang="en-US" sz="2400" dirty="0" smtClean="0"/>
              <a:t>Exit Tickets </a:t>
            </a:r>
            <a:r>
              <a:rPr lang="en-US" sz="2400" dirty="0" smtClean="0"/>
              <a:t>(Formative Assessment)</a:t>
            </a:r>
            <a:endParaRPr lang="en-US" sz="2400" dirty="0" smtClean="0"/>
          </a:p>
          <a:p>
            <a:pPr marL="514350" indent="-514350">
              <a:buFont typeface="+mj-lt"/>
              <a:buAutoNum type="arabicPeriod"/>
            </a:pPr>
            <a:r>
              <a:rPr lang="en-US" sz="2400" dirty="0" smtClean="0"/>
              <a:t>Character Reading</a:t>
            </a:r>
          </a:p>
          <a:p>
            <a:endParaRPr lang="en-US" sz="2000" dirty="0" smtClean="0"/>
          </a:p>
          <a:p>
            <a:r>
              <a:rPr lang="en-US" sz="2400" dirty="0" smtClean="0"/>
              <a:t>Small Group Strategies Integrated into Whole Group Direct Instruction:</a:t>
            </a:r>
          </a:p>
          <a:p>
            <a:pPr marL="514350" indent="-514350">
              <a:buAutoNum type="arabicPeriod"/>
            </a:pPr>
            <a:r>
              <a:rPr lang="en-US" sz="2400" dirty="0" smtClean="0"/>
              <a:t>Teacher vs. Student</a:t>
            </a:r>
          </a:p>
          <a:p>
            <a:pPr marL="514350" indent="-514350">
              <a:buAutoNum type="arabicPeriod"/>
            </a:pPr>
            <a:r>
              <a:rPr lang="en-US" sz="2400" dirty="0" smtClean="0"/>
              <a:t>Post-It “Notes”</a:t>
            </a:r>
          </a:p>
          <a:p>
            <a:pPr marL="514350" indent="-514350">
              <a:buAutoNum type="arabicPeriod"/>
            </a:pPr>
            <a:endParaRPr lang="en-US" sz="2400" dirty="0"/>
          </a:p>
          <a:p>
            <a:r>
              <a:rPr lang="en-US" sz="2000" b="1" i="1" u="sng" dirty="0" smtClean="0">
                <a:latin typeface="Bookman Old Style" pitchFamily="18" charset="0"/>
              </a:rPr>
              <a:t>In Pairs:</a:t>
            </a:r>
            <a:r>
              <a:rPr lang="en-US" sz="2000" b="1" i="1" dirty="0" smtClean="0">
                <a:latin typeface="Bookman Old Style" pitchFamily="18" charset="0"/>
              </a:rPr>
              <a:t> </a:t>
            </a:r>
            <a:r>
              <a:rPr lang="en-US" sz="2000" i="1" dirty="0" smtClean="0">
                <a:latin typeface="Bookman Old Style" pitchFamily="18" charset="0"/>
              </a:rPr>
              <a:t>Choose two (or more if you have time) of these strategies and list ways each could be applied at your grade level.</a:t>
            </a:r>
          </a:p>
        </p:txBody>
      </p:sp>
      <p:pic>
        <p:nvPicPr>
          <p:cNvPr id="7170" name="Picture 2" descr="C:\Local Documents\Video\Lotto1.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10930" r="17114"/>
          <a:stretch/>
        </p:blipFill>
        <p:spPr bwMode="auto">
          <a:xfrm>
            <a:off x="6446292" y="334130"/>
            <a:ext cx="2404498" cy="187567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45550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308324"/>
          </a:xfrm>
          <a:prstGeom prst="rect">
            <a:avLst/>
          </a:prstGeom>
        </p:spPr>
        <p:txBody>
          <a:bodyPr wrap="square">
            <a:spAutoFit/>
          </a:bodyPr>
          <a:lstStyle/>
          <a:p>
            <a:pPr algn="r"/>
            <a:r>
              <a:rPr lang="en-US" sz="7200" dirty="0" smtClean="0"/>
              <a:t>Practice Interaction with Pairs</a:t>
            </a:r>
          </a:p>
        </p:txBody>
      </p:sp>
      <p:sp>
        <p:nvSpPr>
          <p:cNvPr id="3" name="Rectangle 2"/>
          <p:cNvSpPr/>
          <p:nvPr/>
        </p:nvSpPr>
        <p:spPr>
          <a:xfrm>
            <a:off x="228600" y="2667000"/>
            <a:ext cx="8686800" cy="3785652"/>
          </a:xfrm>
          <a:prstGeom prst="rect">
            <a:avLst/>
          </a:prstGeom>
        </p:spPr>
        <p:txBody>
          <a:bodyPr wrap="square">
            <a:spAutoFit/>
          </a:bodyPr>
          <a:lstStyle/>
          <a:p>
            <a:pPr lvl="0" algn="just"/>
            <a:r>
              <a:rPr lang="en-US" sz="2400" b="1" u="sng" dirty="0" smtClean="0">
                <a:latin typeface="Century Gothic" pitchFamily="34" charset="0"/>
              </a:rPr>
              <a:t>1. Homework checkers:</a:t>
            </a:r>
            <a:r>
              <a:rPr lang="en-US" sz="2400" dirty="0" smtClean="0">
                <a:latin typeface="Century Gothic" pitchFamily="34" charset="0"/>
              </a:rPr>
              <a:t> Have students work in their teams to compare homework and discuss differing answers, correct answers, and include why they have changed their answers. The team can then turn in all the papers, with one being the final product.</a:t>
            </a:r>
          </a:p>
          <a:p>
            <a:pPr lvl="0" algn="just"/>
            <a:endParaRPr lang="en-US" sz="2400" b="1" u="sng" dirty="0" smtClean="0">
              <a:latin typeface="Century Gothic" pitchFamily="34" charset="0"/>
            </a:endParaRPr>
          </a:p>
          <a:p>
            <a:pPr lvl="0" algn="just"/>
            <a:r>
              <a:rPr lang="en-US" sz="2400" b="1" u="sng" dirty="0" smtClean="0">
                <a:latin typeface="Century Gothic" pitchFamily="34" charset="0"/>
              </a:rPr>
              <a:t>2. Book report pairs:</a:t>
            </a:r>
            <a:r>
              <a:rPr lang="en-US" sz="2400" dirty="0" smtClean="0">
                <a:latin typeface="Century Gothic" pitchFamily="34" charset="0"/>
              </a:rPr>
              <a:t> Have students work in pairs and interview each other on the book or story he or she has read. Each person then reports on what the other has read in oral or written form.</a:t>
            </a:r>
            <a:endParaRPr lang="en-US" sz="2400" dirty="0">
              <a:latin typeface="Century Gothic" pitchFamily="34" charset="0"/>
            </a:endParaRPr>
          </a:p>
        </p:txBody>
      </p:sp>
    </p:spTree>
    <p:extLst>
      <p:ext uri="{BB962C8B-B14F-4D97-AF65-F5344CB8AC3E}">
        <p14:creationId xmlns:p14="http://schemas.microsoft.com/office/powerpoint/2010/main" val="1602986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308324"/>
          </a:xfrm>
          <a:prstGeom prst="rect">
            <a:avLst/>
          </a:prstGeom>
        </p:spPr>
        <p:txBody>
          <a:bodyPr wrap="square">
            <a:spAutoFit/>
          </a:bodyPr>
          <a:lstStyle/>
          <a:p>
            <a:pPr algn="r"/>
            <a:r>
              <a:rPr lang="en-US" sz="7200" dirty="0" smtClean="0"/>
              <a:t>Practice Interaction with Pairs</a:t>
            </a:r>
          </a:p>
        </p:txBody>
      </p:sp>
      <p:sp>
        <p:nvSpPr>
          <p:cNvPr id="3" name="Rectangle 2"/>
          <p:cNvSpPr/>
          <p:nvPr/>
        </p:nvSpPr>
        <p:spPr>
          <a:xfrm>
            <a:off x="228600" y="2590800"/>
            <a:ext cx="8686800" cy="4154984"/>
          </a:xfrm>
          <a:prstGeom prst="rect">
            <a:avLst/>
          </a:prstGeom>
        </p:spPr>
        <p:txBody>
          <a:bodyPr wrap="square">
            <a:spAutoFit/>
          </a:bodyPr>
          <a:lstStyle/>
          <a:p>
            <a:pPr lvl="0" algn="just"/>
            <a:r>
              <a:rPr lang="en-US" sz="2400" b="1" u="sng" dirty="0" smtClean="0">
                <a:latin typeface="Century Gothic" pitchFamily="34" charset="0"/>
              </a:rPr>
              <a:t>3. Writing response teams:</a:t>
            </a:r>
            <a:r>
              <a:rPr lang="en-US" sz="2400" dirty="0" smtClean="0">
                <a:latin typeface="Century Gothic" pitchFamily="34" charset="0"/>
              </a:rPr>
              <a:t> Students read and review each other’s’ papers, making written comments on what they like, suggestions they have, making grammar and punctuation corrections, and discussing it with the author.</a:t>
            </a:r>
          </a:p>
          <a:p>
            <a:pPr lvl="0" algn="just"/>
            <a:endParaRPr lang="en-US" sz="2400" dirty="0">
              <a:latin typeface="Century Gothic" pitchFamily="34" charset="0"/>
            </a:endParaRPr>
          </a:p>
          <a:p>
            <a:pPr lvl="0" algn="just"/>
            <a:r>
              <a:rPr lang="en-US" sz="2400" b="1" u="sng" dirty="0" smtClean="0">
                <a:latin typeface="Century Gothic" pitchFamily="34" charset="0"/>
              </a:rPr>
              <a:t>4. Turn to neighbor: </a:t>
            </a:r>
            <a:r>
              <a:rPr lang="en-US" sz="2400" dirty="0" smtClean="0">
                <a:latin typeface="Century Gothic" pitchFamily="34" charset="0"/>
              </a:rPr>
              <a:t>For three to five minutes, have students turn to their neighbor and explain an idea of the lesson to each other, state three important points of the lesson, come up with a question about the topic, or whatever else might fit into the lesson.</a:t>
            </a:r>
          </a:p>
        </p:txBody>
      </p:sp>
    </p:spTree>
    <p:extLst>
      <p:ext uri="{BB962C8B-B14F-4D97-AF65-F5344CB8AC3E}">
        <p14:creationId xmlns:p14="http://schemas.microsoft.com/office/powerpoint/2010/main" val="1625655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http://www.pogil.org/uploads/media_items/working-through-a-pogil-activity.959.360.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055" y="171157"/>
            <a:ext cx="7315198" cy="2746060"/>
          </a:xfrm>
          <a:prstGeom prst="rect">
            <a:avLst/>
          </a:prstGeom>
          <a:ln w="38100" cap="sq">
            <a:solidFill>
              <a:srgbClr val="000000"/>
            </a:solidFill>
            <a:prstDash val="solid"/>
            <a:miter lim="800000"/>
          </a:ln>
          <a:effectLst>
            <a:outerShdw blurRad="50800" dist="38100" dir="2700000" algn="tl" rotWithShape="0">
              <a:srgbClr val="000000">
                <a:alpha val="43000"/>
              </a:srgbClr>
            </a:outerShdw>
          </a:effectLst>
          <a:extLst>
            <a:ext uri="{909E8E84-426E-40DD-AFC4-6F175D3DCCD1}">
              <a14:hiddenFill xmlns:a14="http://schemas.microsoft.com/office/drawing/2010/main">
                <a:solidFill>
                  <a:srgbClr val="FFFFFF"/>
                </a:solidFill>
              </a14:hiddenFill>
            </a:ext>
          </a:extLst>
        </p:spPr>
      </p:pic>
      <p:sp>
        <p:nvSpPr>
          <p:cNvPr id="4" name="Rectangle 3"/>
          <p:cNvSpPr/>
          <p:nvPr/>
        </p:nvSpPr>
        <p:spPr>
          <a:xfrm>
            <a:off x="360777" y="207499"/>
            <a:ext cx="8610600" cy="5062924"/>
          </a:xfrm>
          <a:prstGeom prst="rect">
            <a:avLst/>
          </a:prstGeom>
        </p:spPr>
        <p:txBody>
          <a:bodyPr wrap="square">
            <a:spAutoFit/>
          </a:bodyPr>
          <a:lstStyle/>
          <a:p>
            <a:pPr algn="ctr"/>
            <a:endParaRPr lang="en-US" sz="12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Century Gothic" pitchFamily="34" charset="0"/>
            </a:endParaRPr>
          </a:p>
          <a:p>
            <a:pPr algn="ctr"/>
            <a:r>
              <a:rPr lang="en-US"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entury Gothic" pitchFamily="34" charset="0"/>
              </a:rPr>
              <a:t>Feed Their Need</a:t>
            </a:r>
          </a:p>
          <a:p>
            <a:pPr algn="ctr"/>
            <a:r>
              <a:rPr lang="en-US" sz="6600" b="1"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entury Gothic" pitchFamily="34" charset="0"/>
              </a:rPr>
              <a:t>to Socialize!</a:t>
            </a:r>
          </a:p>
          <a:p>
            <a:pPr algn="ctr"/>
            <a:endParaRPr lang="en-US" sz="2400" b="1"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latin typeface="Century Gothic" pitchFamily="34" charset="0"/>
            </a:endParaRPr>
          </a:p>
          <a:p>
            <a:pPr algn="ctr"/>
            <a:endParaRPr lang="en-US" sz="1100" dirty="0" smtClean="0">
              <a:latin typeface="Century Gothic" pitchFamily="34" charset="0"/>
            </a:endParaRPr>
          </a:p>
          <a:p>
            <a:pPr algn="ctr"/>
            <a:r>
              <a:rPr lang="en-US" sz="2400" b="1" dirty="0" smtClean="0">
                <a:latin typeface="Century Gothic" pitchFamily="34" charset="0"/>
              </a:rPr>
              <a:t>Engage students with rigorous, academic based opportunities to cooperate with peers, share ideas, and challenge each other.</a:t>
            </a:r>
          </a:p>
          <a:p>
            <a:pPr algn="ctr"/>
            <a:r>
              <a:rPr lang="en-US" sz="2400" b="1" dirty="0" smtClean="0">
                <a:latin typeface="Century Gothic" pitchFamily="34" charset="0"/>
              </a:rPr>
              <a:t>Teach students how to do this in a safe and supportive environment where all ideas are welcomed.</a:t>
            </a:r>
          </a:p>
          <a:p>
            <a:pPr algn="ctr"/>
            <a:r>
              <a:rPr lang="en-US" sz="2400" b="1" dirty="0" smtClean="0">
                <a:latin typeface="Century Gothic" pitchFamily="34" charset="0"/>
              </a:rPr>
              <a:t>Break down barriers of fear and </a:t>
            </a:r>
            <a:r>
              <a:rPr lang="en-US" sz="2400" b="1" u="sng" dirty="0" smtClean="0">
                <a:latin typeface="Century Gothic" pitchFamily="34" charset="0"/>
              </a:rPr>
              <a:t>indifference</a:t>
            </a:r>
            <a:r>
              <a:rPr lang="en-US" sz="2400" b="1" dirty="0" smtClean="0">
                <a:latin typeface="Century Gothic" pitchFamily="34" charset="0"/>
              </a:rPr>
              <a:t>.</a:t>
            </a:r>
          </a:p>
        </p:txBody>
      </p:sp>
      <p:sp>
        <p:nvSpPr>
          <p:cNvPr id="2" name="TextBox 1"/>
          <p:cNvSpPr txBox="1"/>
          <p:nvPr/>
        </p:nvSpPr>
        <p:spPr>
          <a:xfrm>
            <a:off x="188154" y="5345668"/>
            <a:ext cx="8803446" cy="1446550"/>
          </a:xfrm>
          <a:prstGeom prst="rect">
            <a:avLst/>
          </a:prstGeom>
          <a:solidFill>
            <a:srgbClr val="ECD424"/>
          </a:solidFill>
          <a:ln w="31750">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2200" i="1" dirty="0" smtClean="0">
                <a:latin typeface="Bookman Old Style" pitchFamily="18" charset="0"/>
              </a:rPr>
              <a:t>No matter what grade you work with, during this session continue to ask yourself “How can I modify these activities to fit my students?” All the strategies used today can easily be adapted to fit any ability, age, or grade level.</a:t>
            </a:r>
            <a:endParaRPr lang="en-US" sz="2200" i="1" dirty="0">
              <a:latin typeface="Bookman Old Style" pitchFamily="18" charset="0"/>
            </a:endParaRPr>
          </a:p>
        </p:txBody>
      </p:sp>
    </p:spTree>
    <p:extLst>
      <p:ext uri="{BB962C8B-B14F-4D97-AF65-F5344CB8AC3E}">
        <p14:creationId xmlns:p14="http://schemas.microsoft.com/office/powerpoint/2010/main" val="334379371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308324"/>
          </a:xfrm>
          <a:prstGeom prst="rect">
            <a:avLst/>
          </a:prstGeom>
        </p:spPr>
        <p:txBody>
          <a:bodyPr wrap="square">
            <a:spAutoFit/>
          </a:bodyPr>
          <a:lstStyle/>
          <a:p>
            <a:pPr algn="r"/>
            <a:r>
              <a:rPr lang="en-US" sz="7200" dirty="0" smtClean="0"/>
              <a:t>Practice Interaction with Pairs</a:t>
            </a:r>
          </a:p>
        </p:txBody>
      </p:sp>
      <p:sp>
        <p:nvSpPr>
          <p:cNvPr id="5" name="Rectangle 4"/>
          <p:cNvSpPr/>
          <p:nvPr/>
        </p:nvSpPr>
        <p:spPr>
          <a:xfrm>
            <a:off x="228600" y="2553391"/>
            <a:ext cx="8686800" cy="3416320"/>
          </a:xfrm>
          <a:prstGeom prst="rect">
            <a:avLst/>
          </a:prstGeom>
        </p:spPr>
        <p:txBody>
          <a:bodyPr wrap="square">
            <a:spAutoFit/>
          </a:bodyPr>
          <a:lstStyle/>
          <a:p>
            <a:pPr>
              <a:tabLst>
                <a:tab pos="857250" algn="l"/>
              </a:tabLst>
            </a:pPr>
            <a:r>
              <a:rPr lang="en-US" sz="2400" b="1" u="sng" dirty="0" smtClean="0">
                <a:latin typeface="Century Gothic" pitchFamily="34" charset="0"/>
              </a:rPr>
              <a:t>5. Playing </a:t>
            </a:r>
            <a:r>
              <a:rPr lang="en-US" sz="2400" b="1" u="sng" dirty="0">
                <a:latin typeface="Century Gothic" pitchFamily="34" charset="0"/>
              </a:rPr>
              <a:t>with Understanding</a:t>
            </a:r>
          </a:p>
          <a:p>
            <a:pPr algn="just">
              <a:tabLst>
                <a:tab pos="857250" algn="l"/>
              </a:tabLst>
            </a:pPr>
            <a:r>
              <a:rPr lang="en-US" sz="2400" u="sng" dirty="0">
                <a:latin typeface="Century Gothic" pitchFamily="34" charset="0"/>
              </a:rPr>
              <a:t>Objective:</a:t>
            </a:r>
            <a:r>
              <a:rPr lang="en-US" sz="2400" dirty="0">
                <a:latin typeface="Century Gothic" pitchFamily="34" charset="0"/>
              </a:rPr>
              <a:t>	Review information learned.</a:t>
            </a:r>
          </a:p>
          <a:p>
            <a:pPr algn="just">
              <a:tabLst>
                <a:tab pos="857250" algn="l"/>
              </a:tabLst>
            </a:pPr>
            <a:r>
              <a:rPr lang="en-US" sz="2400" u="sng" dirty="0" smtClean="0">
                <a:latin typeface="Century Gothic" pitchFamily="34" charset="0"/>
              </a:rPr>
              <a:t>Procedure</a:t>
            </a:r>
            <a:r>
              <a:rPr lang="en-US" sz="2400" u="sng" dirty="0">
                <a:latin typeface="Century Gothic" pitchFamily="34" charset="0"/>
              </a:rPr>
              <a:t>:</a:t>
            </a:r>
            <a:r>
              <a:rPr lang="en-US" sz="2400" dirty="0">
                <a:latin typeface="Century Gothic" pitchFamily="34" charset="0"/>
              </a:rPr>
              <a:t>	After learning new information students write a short play or dialogue to show their understanding of the topic. </a:t>
            </a:r>
            <a:r>
              <a:rPr lang="en-US" sz="2400" dirty="0">
                <a:latin typeface="Century Gothic" pitchFamily="34" charset="0"/>
              </a:rPr>
              <a:t>It could illustrate a time in history, an example of dialogue that may happen after a scene in a story or “behind the scenes”, it could be a conversation between two scientists or students about a scientific theory in practice or event happening.</a:t>
            </a:r>
          </a:p>
        </p:txBody>
      </p:sp>
    </p:spTree>
    <p:extLst>
      <p:ext uri="{BB962C8B-B14F-4D97-AF65-F5344CB8AC3E}">
        <p14:creationId xmlns:p14="http://schemas.microsoft.com/office/powerpoint/2010/main" val="34203002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308324"/>
          </a:xfrm>
          <a:prstGeom prst="rect">
            <a:avLst/>
          </a:prstGeom>
        </p:spPr>
        <p:txBody>
          <a:bodyPr wrap="square">
            <a:spAutoFit/>
          </a:bodyPr>
          <a:lstStyle/>
          <a:p>
            <a:pPr algn="r"/>
            <a:r>
              <a:rPr lang="en-US" sz="7200" dirty="0" smtClean="0"/>
              <a:t>Practice Interaction with Pairs</a:t>
            </a:r>
          </a:p>
        </p:txBody>
      </p:sp>
      <p:sp>
        <p:nvSpPr>
          <p:cNvPr id="5" name="Rectangle 4"/>
          <p:cNvSpPr/>
          <p:nvPr/>
        </p:nvSpPr>
        <p:spPr>
          <a:xfrm>
            <a:off x="228600" y="2133600"/>
            <a:ext cx="8686800" cy="4493538"/>
          </a:xfrm>
          <a:prstGeom prst="rect">
            <a:avLst/>
          </a:prstGeom>
        </p:spPr>
        <p:txBody>
          <a:bodyPr wrap="square">
            <a:spAutoFit/>
          </a:bodyPr>
          <a:lstStyle/>
          <a:p>
            <a:pPr>
              <a:tabLst>
                <a:tab pos="857250" algn="l"/>
              </a:tabLst>
            </a:pPr>
            <a:r>
              <a:rPr lang="en-US" sz="2200" b="1" u="sng" dirty="0" smtClean="0">
                <a:latin typeface="Century Gothic" pitchFamily="34" charset="0"/>
              </a:rPr>
              <a:t>6. Picture </a:t>
            </a:r>
            <a:r>
              <a:rPr lang="en-US" sz="2200" b="1" u="sng" dirty="0">
                <a:latin typeface="Century Gothic" pitchFamily="34" charset="0"/>
              </a:rPr>
              <a:t>It</a:t>
            </a:r>
          </a:p>
          <a:p>
            <a:pPr algn="just">
              <a:tabLst>
                <a:tab pos="857250" algn="l"/>
              </a:tabLst>
            </a:pPr>
            <a:r>
              <a:rPr lang="en-US" sz="2200" u="sng" dirty="0">
                <a:latin typeface="Century Gothic" pitchFamily="34" charset="0"/>
              </a:rPr>
              <a:t>Objective:</a:t>
            </a:r>
            <a:r>
              <a:rPr lang="en-US" sz="2200" dirty="0">
                <a:latin typeface="Century Gothic" pitchFamily="34" charset="0"/>
              </a:rPr>
              <a:t>	Review </a:t>
            </a:r>
            <a:r>
              <a:rPr lang="en-US" sz="2200" dirty="0" smtClean="0">
                <a:latin typeface="Century Gothic" pitchFamily="34" charset="0"/>
              </a:rPr>
              <a:t>key </a:t>
            </a:r>
            <a:r>
              <a:rPr lang="en-US" sz="2200" dirty="0">
                <a:latin typeface="Century Gothic" pitchFamily="34" charset="0"/>
              </a:rPr>
              <a:t>terms, concepts, or events.</a:t>
            </a:r>
          </a:p>
          <a:p>
            <a:pPr algn="just">
              <a:tabLst>
                <a:tab pos="857250" algn="l"/>
              </a:tabLst>
            </a:pPr>
            <a:r>
              <a:rPr lang="en-US" sz="2200" u="sng" dirty="0" smtClean="0">
                <a:latin typeface="Century Gothic" pitchFamily="34" charset="0"/>
              </a:rPr>
              <a:t>Procedure</a:t>
            </a:r>
            <a:r>
              <a:rPr lang="en-US" sz="2200" u="sng" dirty="0">
                <a:latin typeface="Century Gothic" pitchFamily="34" charset="0"/>
              </a:rPr>
              <a:t>:</a:t>
            </a:r>
            <a:r>
              <a:rPr lang="en-US" sz="2200" dirty="0">
                <a:latin typeface="Century Gothic" pitchFamily="34" charset="0"/>
              </a:rPr>
              <a:t>	After learning about several concepts, terms, or reading about events in history or a story, students will have several concepts, terms, or events to choose from. </a:t>
            </a:r>
            <a:r>
              <a:rPr lang="en-US" sz="2200" dirty="0">
                <a:latin typeface="Century Gothic" pitchFamily="34" charset="0"/>
              </a:rPr>
              <a:t>These items to choose from are listed on the board. One person should have their back to the board. You should give the pairs a set amount of time to draw and guess as many items as possible and then switch places. Put NEW items on the board to choose from. The second person now gets a chance to draw. </a:t>
            </a:r>
            <a:r>
              <a:rPr lang="en-US" sz="2200" dirty="0">
                <a:latin typeface="Century Gothic" pitchFamily="34" charset="0"/>
              </a:rPr>
              <a:t>The students can keep their drawings as “notes</a:t>
            </a:r>
            <a:r>
              <a:rPr lang="en-US" sz="2200" dirty="0" smtClean="0">
                <a:latin typeface="Century Gothic" pitchFamily="34" charset="0"/>
              </a:rPr>
              <a:t>”.</a:t>
            </a:r>
          </a:p>
          <a:p>
            <a:pPr algn="just">
              <a:tabLst>
                <a:tab pos="857250" algn="l"/>
              </a:tabLst>
            </a:pPr>
            <a:r>
              <a:rPr lang="en-US" sz="2200" b="1" u="sng" dirty="0">
                <a:latin typeface="Century Gothic" pitchFamily="34" charset="0"/>
              </a:rPr>
              <a:t>7</a:t>
            </a:r>
            <a:r>
              <a:rPr lang="en-US" sz="2200" b="1" u="sng" dirty="0" smtClean="0">
                <a:latin typeface="Century Gothic" pitchFamily="34" charset="0"/>
              </a:rPr>
              <a:t>. Clue It</a:t>
            </a:r>
          </a:p>
          <a:p>
            <a:pPr algn="just">
              <a:tabLst>
                <a:tab pos="857250" algn="l"/>
              </a:tabLst>
            </a:pPr>
            <a:r>
              <a:rPr lang="en-US" sz="2200" dirty="0" smtClean="0">
                <a:latin typeface="Century Gothic" pitchFamily="34" charset="0"/>
              </a:rPr>
              <a:t>The same as above except words are used instead of pictures.</a:t>
            </a:r>
            <a:endParaRPr lang="en-US" sz="2200" dirty="0">
              <a:latin typeface="Century Gothic" pitchFamily="34" charset="0"/>
            </a:endParaRPr>
          </a:p>
        </p:txBody>
      </p:sp>
    </p:spTree>
    <p:extLst>
      <p:ext uri="{BB962C8B-B14F-4D97-AF65-F5344CB8AC3E}">
        <p14:creationId xmlns:p14="http://schemas.microsoft.com/office/powerpoint/2010/main" val="30059845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308324"/>
          </a:xfrm>
          <a:prstGeom prst="rect">
            <a:avLst/>
          </a:prstGeom>
        </p:spPr>
        <p:txBody>
          <a:bodyPr wrap="square">
            <a:spAutoFit/>
          </a:bodyPr>
          <a:lstStyle/>
          <a:p>
            <a:pPr algn="r"/>
            <a:r>
              <a:rPr lang="en-US" sz="7200" dirty="0" smtClean="0"/>
              <a:t>Practice Interaction with Pairs</a:t>
            </a:r>
          </a:p>
        </p:txBody>
      </p:sp>
      <p:sp>
        <p:nvSpPr>
          <p:cNvPr id="3" name="Rectangle 2"/>
          <p:cNvSpPr/>
          <p:nvPr/>
        </p:nvSpPr>
        <p:spPr>
          <a:xfrm>
            <a:off x="228600" y="2105085"/>
            <a:ext cx="8686800" cy="4524315"/>
          </a:xfrm>
          <a:prstGeom prst="rect">
            <a:avLst/>
          </a:prstGeom>
        </p:spPr>
        <p:txBody>
          <a:bodyPr wrap="square">
            <a:spAutoFit/>
          </a:bodyPr>
          <a:lstStyle/>
          <a:p>
            <a:pPr>
              <a:tabLst>
                <a:tab pos="857250" algn="l"/>
              </a:tabLst>
            </a:pPr>
            <a:r>
              <a:rPr lang="en-US" sz="2400" b="1" u="sng" dirty="0">
                <a:latin typeface="Century Gothic" pitchFamily="34" charset="0"/>
              </a:rPr>
              <a:t>8. Paired Verbal Fluency</a:t>
            </a:r>
          </a:p>
          <a:p>
            <a:pPr algn="just">
              <a:tabLst>
                <a:tab pos="857250" algn="l"/>
              </a:tabLst>
            </a:pPr>
            <a:r>
              <a:rPr lang="en-US" sz="2400" u="sng" dirty="0">
                <a:latin typeface="Century Gothic" pitchFamily="34" charset="0"/>
              </a:rPr>
              <a:t>Objective:</a:t>
            </a:r>
            <a:r>
              <a:rPr lang="en-US" sz="2400" dirty="0">
                <a:latin typeface="Century Gothic" pitchFamily="34" charset="0"/>
              </a:rPr>
              <a:t>	Answer any question or Review any topic.</a:t>
            </a:r>
          </a:p>
          <a:p>
            <a:pPr algn="just">
              <a:tabLst>
                <a:tab pos="857250" algn="l"/>
              </a:tabLst>
            </a:pPr>
            <a:r>
              <a:rPr lang="en-US" sz="2400" u="sng" dirty="0" smtClean="0">
                <a:latin typeface="Century Gothic" pitchFamily="34" charset="0"/>
              </a:rPr>
              <a:t>Procedure</a:t>
            </a:r>
            <a:r>
              <a:rPr lang="en-US" sz="2400" u="sng" dirty="0">
                <a:latin typeface="Century Gothic" pitchFamily="34" charset="0"/>
              </a:rPr>
              <a:t>:</a:t>
            </a:r>
            <a:r>
              <a:rPr lang="en-US" sz="2400" dirty="0">
                <a:latin typeface="Century Gothic" pitchFamily="34" charset="0"/>
              </a:rPr>
              <a:t>	Before starting have students decide who is person A and B. </a:t>
            </a:r>
            <a:r>
              <a:rPr lang="en-US" sz="2400" dirty="0">
                <a:latin typeface="Century Gothic" pitchFamily="34" charset="0"/>
              </a:rPr>
              <a:t>Person A begins with 45 seconds (you will time them). He or She will answer or summarize the question/topic for the allotted time without stopping. Person B must pay close attention because next they must speak for 30 seconds on the same topic WITHOUT repeating anything Person A said. Then Person A speaks again for 15 seconds without repeating anything Person B said. When the students are finished have them share out some discoveries</a:t>
            </a:r>
            <a:r>
              <a:rPr lang="en-US" dirty="0" smtClean="0">
                <a:effectLst/>
                <a:latin typeface="Century Gothic"/>
                <a:ea typeface="Calibri"/>
                <a:cs typeface="Times New Roman"/>
              </a:rPr>
              <a:t>.</a:t>
            </a:r>
            <a:endParaRPr lang="en-US" dirty="0">
              <a:effectLst/>
              <a:latin typeface="Calibri"/>
              <a:ea typeface="Calibri"/>
              <a:cs typeface="Times New Roman"/>
            </a:endParaRPr>
          </a:p>
        </p:txBody>
      </p:sp>
    </p:spTree>
    <p:extLst>
      <p:ext uri="{BB962C8B-B14F-4D97-AF65-F5344CB8AC3E}">
        <p14:creationId xmlns:p14="http://schemas.microsoft.com/office/powerpoint/2010/main" val="425804155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5660" y="228600"/>
            <a:ext cx="8686800" cy="2277547"/>
          </a:xfrm>
          <a:prstGeom prst="rect">
            <a:avLst/>
          </a:prstGeom>
        </p:spPr>
        <p:txBody>
          <a:bodyPr wrap="square">
            <a:spAutoFit/>
          </a:bodyPr>
          <a:lstStyle/>
          <a:p>
            <a:pPr algn="r"/>
            <a:r>
              <a:rPr lang="en-US" sz="4400" dirty="0" smtClean="0"/>
              <a:t>Cooperative Group Team Formation for </a:t>
            </a:r>
            <a:r>
              <a:rPr lang="en-US" sz="4400" u="sng" dirty="0" smtClean="0"/>
              <a:t>Long Term Groups</a:t>
            </a:r>
          </a:p>
          <a:p>
            <a:pPr algn="r"/>
            <a:r>
              <a:rPr lang="en-US" sz="3200" dirty="0" smtClean="0"/>
              <a:t>STEM Teams</a:t>
            </a:r>
          </a:p>
          <a:p>
            <a:endParaRPr lang="en-US" dirty="0"/>
          </a:p>
        </p:txBody>
      </p:sp>
      <p:sp>
        <p:nvSpPr>
          <p:cNvPr id="4" name="TextBox 3"/>
          <p:cNvSpPr txBox="1"/>
          <p:nvPr/>
        </p:nvSpPr>
        <p:spPr>
          <a:xfrm>
            <a:off x="245660" y="2680840"/>
            <a:ext cx="8686800" cy="769441"/>
          </a:xfrm>
          <a:prstGeom prst="rect">
            <a:avLst/>
          </a:prstGeom>
          <a:solidFill>
            <a:srgbClr val="ECD424"/>
          </a:solidFill>
          <a:ln>
            <a:solidFill>
              <a:schemeClr val="tx1"/>
            </a:solidFill>
          </a:ln>
        </p:spPr>
        <p:txBody>
          <a:bodyPr wrap="square" rtlCol="0">
            <a:spAutoFit/>
          </a:bodyPr>
          <a:lstStyle/>
          <a:p>
            <a:pPr algn="ctr"/>
            <a:r>
              <a:rPr lang="en-US" sz="4400" dirty="0" smtClean="0"/>
              <a:t>Quick and Easy</a:t>
            </a:r>
            <a:endParaRPr lang="en-US" sz="4400" dirty="0"/>
          </a:p>
        </p:txBody>
      </p:sp>
      <p:sp>
        <p:nvSpPr>
          <p:cNvPr id="5" name="TextBox 4"/>
          <p:cNvSpPr txBox="1"/>
          <p:nvPr/>
        </p:nvSpPr>
        <p:spPr>
          <a:xfrm>
            <a:off x="245660" y="3625334"/>
            <a:ext cx="8686800" cy="830997"/>
          </a:xfrm>
          <a:prstGeom prst="rect">
            <a:avLst/>
          </a:prstGeom>
          <a:noFill/>
        </p:spPr>
        <p:txBody>
          <a:bodyPr wrap="square" rtlCol="0">
            <a:spAutoFit/>
          </a:bodyPr>
          <a:lstStyle/>
          <a:p>
            <a:r>
              <a:rPr lang="en-US" sz="2400" b="1" u="sng" dirty="0" smtClean="0"/>
              <a:t>Step 1:</a:t>
            </a:r>
            <a:r>
              <a:rPr lang="en-US" sz="2400" dirty="0" smtClean="0"/>
              <a:t> Write your student’s names on index cards. Separate them into the 4 piles below.</a:t>
            </a:r>
            <a:endParaRPr lang="en-US" sz="2400" dirty="0"/>
          </a:p>
        </p:txBody>
      </p:sp>
      <p:sp>
        <p:nvSpPr>
          <p:cNvPr id="6" name="TextBox 5"/>
          <p:cNvSpPr txBox="1"/>
          <p:nvPr/>
        </p:nvSpPr>
        <p:spPr>
          <a:xfrm>
            <a:off x="245660" y="6227844"/>
            <a:ext cx="8686800" cy="461665"/>
          </a:xfrm>
          <a:prstGeom prst="rect">
            <a:avLst/>
          </a:prstGeom>
          <a:noFill/>
        </p:spPr>
        <p:txBody>
          <a:bodyPr wrap="square" rtlCol="0">
            <a:spAutoFit/>
          </a:bodyPr>
          <a:lstStyle/>
          <a:p>
            <a:r>
              <a:rPr lang="en-US" sz="2400" b="1" u="sng" dirty="0" smtClean="0"/>
              <a:t>Step 2:</a:t>
            </a:r>
            <a:r>
              <a:rPr lang="en-US" sz="2400" dirty="0" smtClean="0"/>
              <a:t> Then pick one card from each pile and form teams.</a:t>
            </a:r>
            <a:endParaRPr lang="en-US" sz="2400" dirty="0"/>
          </a:p>
        </p:txBody>
      </p:sp>
      <p:sp>
        <p:nvSpPr>
          <p:cNvPr id="8" name="Rectangle 7"/>
          <p:cNvSpPr/>
          <p:nvPr/>
        </p:nvSpPr>
        <p:spPr>
          <a:xfrm>
            <a:off x="381000" y="4456332"/>
            <a:ext cx="1600200" cy="725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HIGH</a:t>
            </a:r>
            <a:endParaRPr lang="en-US" sz="2400" b="1" dirty="0"/>
          </a:p>
        </p:txBody>
      </p:sp>
      <p:sp>
        <p:nvSpPr>
          <p:cNvPr id="9" name="Rectangle 8"/>
          <p:cNvSpPr/>
          <p:nvPr/>
        </p:nvSpPr>
        <p:spPr>
          <a:xfrm>
            <a:off x="7332260" y="4456331"/>
            <a:ext cx="1600200" cy="7252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LOW</a:t>
            </a:r>
            <a:endParaRPr lang="en-US" sz="2400" b="1" dirty="0"/>
          </a:p>
        </p:txBody>
      </p:sp>
      <p:sp>
        <p:nvSpPr>
          <p:cNvPr id="10" name="Rectangle 9"/>
          <p:cNvSpPr/>
          <p:nvPr/>
        </p:nvSpPr>
        <p:spPr>
          <a:xfrm>
            <a:off x="5029200" y="4456330"/>
            <a:ext cx="1600200" cy="725271"/>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MEDIUM LOW</a:t>
            </a:r>
            <a:endParaRPr lang="en-US" sz="2400" b="1" dirty="0"/>
          </a:p>
        </p:txBody>
      </p:sp>
      <p:sp>
        <p:nvSpPr>
          <p:cNvPr id="11" name="Rectangle 10"/>
          <p:cNvSpPr/>
          <p:nvPr/>
        </p:nvSpPr>
        <p:spPr>
          <a:xfrm>
            <a:off x="2667000" y="4456333"/>
            <a:ext cx="1600200" cy="72526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MEDIUM HIGH</a:t>
            </a:r>
            <a:endParaRPr lang="en-US" sz="2400" b="1" dirty="0"/>
          </a:p>
        </p:txBody>
      </p:sp>
      <p:sp>
        <p:nvSpPr>
          <p:cNvPr id="13" name="Rectangle 12"/>
          <p:cNvSpPr/>
          <p:nvPr/>
        </p:nvSpPr>
        <p:spPr>
          <a:xfrm>
            <a:off x="1600200" y="5502576"/>
            <a:ext cx="1600200" cy="725268"/>
          </a:xfrm>
          <a:prstGeom prst="rect">
            <a:avLst/>
          </a:prstGeom>
          <a:solidFill>
            <a:srgbClr val="ECD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TEAM 1</a:t>
            </a:r>
            <a:endParaRPr lang="en-US" sz="2400" b="1" dirty="0"/>
          </a:p>
        </p:txBody>
      </p:sp>
      <p:sp>
        <p:nvSpPr>
          <p:cNvPr id="14" name="Rectangle 13"/>
          <p:cNvSpPr/>
          <p:nvPr/>
        </p:nvSpPr>
        <p:spPr>
          <a:xfrm>
            <a:off x="3788960" y="5502576"/>
            <a:ext cx="1600200" cy="725268"/>
          </a:xfrm>
          <a:prstGeom prst="rect">
            <a:avLst/>
          </a:prstGeom>
          <a:solidFill>
            <a:srgbClr val="ECD42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TEAM 2</a:t>
            </a:r>
            <a:endParaRPr lang="en-US" sz="2400" b="1" dirty="0"/>
          </a:p>
        </p:txBody>
      </p:sp>
      <p:cxnSp>
        <p:nvCxnSpPr>
          <p:cNvPr id="16" name="Straight Arrow Connector 15"/>
          <p:cNvCxnSpPr>
            <a:stCxn id="8" idx="2"/>
            <a:endCxn id="13" idx="0"/>
          </p:cNvCxnSpPr>
          <p:nvPr/>
        </p:nvCxnSpPr>
        <p:spPr>
          <a:xfrm>
            <a:off x="1181100" y="5181600"/>
            <a:ext cx="1219200" cy="3209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1" idx="2"/>
            <a:endCxn id="13" idx="0"/>
          </p:cNvCxnSpPr>
          <p:nvPr/>
        </p:nvCxnSpPr>
        <p:spPr>
          <a:xfrm flipH="1">
            <a:off x="2400300" y="5181601"/>
            <a:ext cx="1066800" cy="32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0" idx="2"/>
            <a:endCxn id="13" idx="0"/>
          </p:cNvCxnSpPr>
          <p:nvPr/>
        </p:nvCxnSpPr>
        <p:spPr>
          <a:xfrm flipH="1">
            <a:off x="2400300" y="5181601"/>
            <a:ext cx="3429000" cy="32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9" idx="2"/>
            <a:endCxn id="13" idx="0"/>
          </p:cNvCxnSpPr>
          <p:nvPr/>
        </p:nvCxnSpPr>
        <p:spPr>
          <a:xfrm flipH="1">
            <a:off x="2400300" y="5181601"/>
            <a:ext cx="5732060" cy="32097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9403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5909310"/>
          </a:xfrm>
          <a:prstGeom prst="rect">
            <a:avLst/>
          </a:prstGeom>
        </p:spPr>
        <p:txBody>
          <a:bodyPr wrap="square">
            <a:spAutoFit/>
          </a:bodyPr>
          <a:lstStyle/>
          <a:p>
            <a:pPr algn="r"/>
            <a:r>
              <a:rPr lang="en-US" sz="6600" dirty="0" smtClean="0"/>
              <a:t>Building Team</a:t>
            </a:r>
          </a:p>
          <a:p>
            <a:pPr algn="r"/>
            <a:r>
              <a:rPr lang="en-US" sz="6600" dirty="0" smtClean="0"/>
              <a:t>Spirit</a:t>
            </a:r>
            <a:r>
              <a:rPr lang="en-US" sz="7200" dirty="0" smtClean="0"/>
              <a:t> </a:t>
            </a:r>
          </a:p>
          <a:p>
            <a:endParaRPr lang="en-US" sz="1600" dirty="0" smtClean="0"/>
          </a:p>
          <a:p>
            <a:pPr algn="just"/>
            <a:r>
              <a:rPr lang="en-US" sz="2800" dirty="0" smtClean="0"/>
              <a:t>Giving teams time to get to know each other, laugh, and share personal stories builds a strong foundation of trust which leads to better communication.</a:t>
            </a:r>
          </a:p>
          <a:p>
            <a:pPr algn="just"/>
            <a:endParaRPr lang="en-US" sz="2800" dirty="0" smtClean="0"/>
          </a:p>
          <a:p>
            <a:pPr marL="914400" lvl="1" indent="-457200">
              <a:buFont typeface="Arial" pitchFamily="34" charset="0"/>
              <a:buChar char="•"/>
            </a:pPr>
            <a:r>
              <a:rPr lang="en-US" sz="2800" dirty="0" smtClean="0"/>
              <a:t>A Little Respect Goes a Long Way</a:t>
            </a:r>
          </a:p>
          <a:p>
            <a:pPr marL="914400" lvl="1" indent="-457200">
              <a:buFont typeface="Arial" pitchFamily="34" charset="0"/>
              <a:buChar char="•"/>
            </a:pPr>
            <a:r>
              <a:rPr lang="en-US" sz="2800" dirty="0" smtClean="0"/>
              <a:t>Think Differently</a:t>
            </a:r>
          </a:p>
          <a:p>
            <a:pPr marL="914400" lvl="1" indent="-457200">
              <a:buFont typeface="Arial" pitchFamily="34" charset="0"/>
              <a:buChar char="•"/>
            </a:pPr>
            <a:r>
              <a:rPr lang="en-US" sz="2800" dirty="0" smtClean="0"/>
              <a:t>Race to 12</a:t>
            </a:r>
          </a:p>
          <a:p>
            <a:pPr marL="914400" lvl="1" indent="-457200">
              <a:buFont typeface="Arial" pitchFamily="34" charset="0"/>
              <a:buChar char="•"/>
            </a:pPr>
            <a:r>
              <a:rPr lang="en-US" sz="2800" dirty="0" smtClean="0"/>
              <a:t>I Never</a:t>
            </a:r>
          </a:p>
        </p:txBody>
      </p:sp>
    </p:spTree>
    <p:extLst>
      <p:ext uri="{BB962C8B-B14F-4D97-AF65-F5344CB8AC3E}">
        <p14:creationId xmlns:p14="http://schemas.microsoft.com/office/powerpoint/2010/main" val="219830696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2031325"/>
          </a:xfrm>
          <a:prstGeom prst="rect">
            <a:avLst/>
          </a:prstGeom>
        </p:spPr>
        <p:txBody>
          <a:bodyPr wrap="square">
            <a:spAutoFit/>
          </a:bodyPr>
          <a:lstStyle/>
          <a:p>
            <a:pPr algn="r"/>
            <a:r>
              <a:rPr lang="en-US" sz="5400" dirty="0" smtClean="0"/>
              <a:t>Encouraging Group Discussion</a:t>
            </a:r>
          </a:p>
          <a:p>
            <a:pPr algn="r"/>
            <a:r>
              <a:rPr lang="en-US" dirty="0" smtClean="0"/>
              <a:t>Comment Cards for Group Discussion</a:t>
            </a:r>
            <a:endParaRPr lang="en-US" dirty="0"/>
          </a:p>
        </p:txBody>
      </p:sp>
      <p:sp>
        <p:nvSpPr>
          <p:cNvPr id="3" name="TextBox 2"/>
          <p:cNvSpPr txBox="1"/>
          <p:nvPr/>
        </p:nvSpPr>
        <p:spPr>
          <a:xfrm>
            <a:off x="254758" y="2514600"/>
            <a:ext cx="8686800" cy="4154984"/>
          </a:xfrm>
          <a:prstGeom prst="rect">
            <a:avLst/>
          </a:prstGeom>
          <a:noFill/>
        </p:spPr>
        <p:txBody>
          <a:bodyPr wrap="square" rtlCol="0">
            <a:spAutoFit/>
          </a:bodyPr>
          <a:lstStyle/>
          <a:p>
            <a:pPr algn="just"/>
            <a:r>
              <a:rPr lang="en-US" sz="2200" dirty="0" smtClean="0"/>
              <a:t>Comment Cards are index cards printed with statement starters for students to use during group work or class discussions/book talks. </a:t>
            </a:r>
          </a:p>
          <a:p>
            <a:pPr algn="just"/>
            <a:endParaRPr lang="en-US" sz="2200" dirty="0"/>
          </a:p>
          <a:p>
            <a:pPr algn="just"/>
            <a:r>
              <a:rPr lang="en-US" sz="2200" dirty="0" smtClean="0"/>
              <a:t>Before using Comment Cards in class teachers should model how to use the comments correctly in discussion and have students practice using them in Role-Plays. </a:t>
            </a:r>
          </a:p>
          <a:p>
            <a:pPr algn="just"/>
            <a:endParaRPr lang="en-US" sz="2200" dirty="0"/>
          </a:p>
          <a:p>
            <a:pPr algn="just"/>
            <a:r>
              <a:rPr lang="en-US" sz="2200" dirty="0" smtClean="0"/>
              <a:t>Each time students work in groups encourage them to use their cards to generate better conversation. </a:t>
            </a:r>
          </a:p>
          <a:p>
            <a:pPr algn="just"/>
            <a:endParaRPr lang="en-US" sz="2200" dirty="0"/>
          </a:p>
          <a:p>
            <a:pPr algn="just"/>
            <a:r>
              <a:rPr lang="en-US" sz="2200" dirty="0" smtClean="0"/>
              <a:t>Some teachers have assigned partners to keep track of how many times the other student asks a question using a statement starter. </a:t>
            </a:r>
            <a:endParaRPr lang="en-US" sz="2200" dirty="0"/>
          </a:p>
        </p:txBody>
      </p:sp>
    </p:spTree>
    <p:extLst>
      <p:ext uri="{BB962C8B-B14F-4D97-AF65-F5344CB8AC3E}">
        <p14:creationId xmlns:p14="http://schemas.microsoft.com/office/powerpoint/2010/main" val="14204147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686800" cy="6093976"/>
          </a:xfrm>
          <a:prstGeom prst="rect">
            <a:avLst/>
          </a:prstGeom>
        </p:spPr>
        <p:txBody>
          <a:bodyPr wrap="square">
            <a:spAutoFit/>
          </a:bodyPr>
          <a:lstStyle/>
          <a:p>
            <a:pPr algn="ctr"/>
            <a:r>
              <a:rPr lang="en-US" sz="3000" i="1" dirty="0" smtClean="0">
                <a:latin typeface="Bookman Old Style" pitchFamily="18" charset="0"/>
              </a:rPr>
              <a:t>Many </a:t>
            </a:r>
            <a:r>
              <a:rPr lang="en-US" sz="3000" i="1" dirty="0">
                <a:latin typeface="Bookman Old Style" pitchFamily="18" charset="0"/>
              </a:rPr>
              <a:t>authors believe that letting two close friends comprise a team will lead to lots of off-task behavior. However, there is research which shows that friends are often more productive and creative and engage in higher levels of cognitive functioning because they do not have to spend time getting to know each other and are more willing to challenge each other’s ideas. It may, therefore, be more beneficial to have friends work together on short-term </a:t>
            </a:r>
            <a:r>
              <a:rPr lang="en-US" sz="3000" i="1" dirty="0" smtClean="0">
                <a:latin typeface="Bookman Old Style" pitchFamily="18" charset="0"/>
              </a:rPr>
              <a:t>projects</a:t>
            </a:r>
            <a:r>
              <a:rPr lang="en-US" sz="3000" i="1" dirty="0" smtClean="0">
                <a:latin typeface="Bookman Old Style" pitchFamily="18" charset="0"/>
              </a:rPr>
              <a:t> </a:t>
            </a:r>
            <a:r>
              <a:rPr lang="en-US" sz="3000" i="1" dirty="0">
                <a:latin typeface="Bookman Old Style" pitchFamily="18" charset="0"/>
              </a:rPr>
              <a:t>and to group students together who do not know each other as well for longer-term projects</a:t>
            </a:r>
            <a:r>
              <a:rPr lang="en-US" sz="3000" i="1" dirty="0" smtClean="0">
                <a:latin typeface="Bookman Old Style" pitchFamily="18" charset="0"/>
              </a:rPr>
              <a:t>.</a:t>
            </a:r>
          </a:p>
        </p:txBody>
      </p:sp>
      <p:pic>
        <p:nvPicPr>
          <p:cNvPr id="1027" name="Picture 3" descr="C:\Documents and Settings\meffron7643\Local Settings\Temporary Internet Files\Content.IE5\8BJAM3QB\MC900432618[1].png">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5562714"/>
            <a:ext cx="1295286" cy="12952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741785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8837" y="1645820"/>
            <a:ext cx="8610600" cy="4955203"/>
          </a:xfrm>
          <a:prstGeom prst="rect">
            <a:avLst/>
          </a:prstGeom>
        </p:spPr>
        <p:txBody>
          <a:bodyPr wrap="square">
            <a:spAutoFit/>
          </a:bodyPr>
          <a:lstStyle/>
          <a:p>
            <a:pPr algn="ctr"/>
            <a:r>
              <a:rPr lang="en-US" sz="3600" b="1" dirty="0" smtClean="0">
                <a:solidFill>
                  <a:srgbClr val="107608"/>
                </a:solidFill>
              </a:rPr>
              <a:t>When I SAY </a:t>
            </a:r>
            <a:r>
              <a:rPr lang="en-US" sz="5400" b="1" dirty="0" smtClean="0">
                <a:solidFill>
                  <a:srgbClr val="107608"/>
                </a:solidFill>
              </a:rPr>
              <a:t>GO</a:t>
            </a:r>
            <a:r>
              <a:rPr lang="en-US" sz="3600" b="1" dirty="0" smtClean="0">
                <a:solidFill>
                  <a:srgbClr val="107608"/>
                </a:solidFill>
              </a:rPr>
              <a:t> You will:</a:t>
            </a:r>
          </a:p>
          <a:p>
            <a:pPr marL="342900" indent="-342900">
              <a:buFont typeface="+mj-lt"/>
              <a:buAutoNum type="arabicPeriod"/>
            </a:pPr>
            <a:r>
              <a:rPr lang="en-US" sz="2600" b="1" dirty="0" smtClean="0"/>
              <a:t>Create groups of three or four.</a:t>
            </a:r>
          </a:p>
          <a:p>
            <a:pPr marL="342900" indent="-342900">
              <a:buFont typeface="+mj-lt"/>
              <a:buAutoNum type="arabicPeriod"/>
            </a:pPr>
            <a:r>
              <a:rPr lang="en-US" sz="2600" b="1" dirty="0" smtClean="0"/>
              <a:t>Each group will need to grab a piece of chart paper and a marker from a table.</a:t>
            </a:r>
            <a:endParaRPr lang="en-US" sz="2600" b="1" dirty="0" smtClean="0"/>
          </a:p>
          <a:p>
            <a:pPr marL="342900" indent="-342900">
              <a:buFont typeface="+mj-lt"/>
              <a:buAutoNum type="arabicPeriod"/>
            </a:pPr>
            <a:r>
              <a:rPr lang="en-US" sz="2600" b="1" dirty="0" smtClean="0"/>
              <a:t>On Chart Paper</a:t>
            </a:r>
          </a:p>
          <a:p>
            <a:pPr marL="342900" indent="-342900">
              <a:buFont typeface="+mj-lt"/>
              <a:buAutoNum type="arabicPeriod"/>
            </a:pPr>
            <a:r>
              <a:rPr lang="en-US" sz="2600" b="1" dirty="0" smtClean="0"/>
              <a:t>Prepare your best statement – ONE sentence to support your position. </a:t>
            </a:r>
          </a:p>
          <a:p>
            <a:pPr marL="342900" indent="-342900">
              <a:buFont typeface="+mj-lt"/>
              <a:buAutoNum type="arabicPeriod"/>
            </a:pPr>
            <a:r>
              <a:rPr lang="en-US" sz="2600" b="1" dirty="0" smtClean="0"/>
              <a:t>Why do you agree or disagree with this statement?</a:t>
            </a:r>
          </a:p>
          <a:p>
            <a:pPr marL="342900" indent="-342900">
              <a:buFont typeface="+mj-lt"/>
              <a:buAutoNum type="arabicPeriod"/>
            </a:pPr>
            <a:r>
              <a:rPr lang="en-US" sz="2600" b="1" dirty="0" smtClean="0"/>
              <a:t>Place your answer on the wall and find your seat again. </a:t>
            </a:r>
          </a:p>
          <a:p>
            <a:pPr algn="ctr"/>
            <a:r>
              <a:rPr lang="en-US" sz="3600" b="1" dirty="0" smtClean="0">
                <a:solidFill>
                  <a:srgbClr val="107608"/>
                </a:solidFill>
              </a:rPr>
              <a:t>You have </a:t>
            </a:r>
            <a:r>
              <a:rPr lang="en-US" sz="5400" b="1" dirty="0" smtClean="0">
                <a:solidFill>
                  <a:srgbClr val="107608"/>
                </a:solidFill>
              </a:rPr>
              <a:t>3</a:t>
            </a:r>
            <a:r>
              <a:rPr lang="en-US" sz="3600" b="1" dirty="0" smtClean="0">
                <a:solidFill>
                  <a:srgbClr val="107608"/>
                </a:solidFill>
              </a:rPr>
              <a:t> Minutes</a:t>
            </a:r>
            <a:endParaRPr lang="en-US" sz="3200" dirty="0">
              <a:solidFill>
                <a:srgbClr val="107608"/>
              </a:solidFill>
            </a:endParaRPr>
          </a:p>
        </p:txBody>
      </p:sp>
      <p:pic>
        <p:nvPicPr>
          <p:cNvPr id="2050" name="Picture 2" descr="C:\Documents and Settings\meffron7643\Local Settings\Temporary Internet Files\Content.IE5\0QI9H1XP\MC900432546[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24914" y="311624"/>
            <a:ext cx="1714286" cy="1714286"/>
          </a:xfrm>
          <a:prstGeom prst="rect">
            <a:avLst/>
          </a:prstGeom>
          <a:noFill/>
          <a:extLst>
            <a:ext uri="{909E8E84-426E-40DD-AFC4-6F175D3DCCD1}">
              <a14:hiddenFill xmlns:a14="http://schemas.microsoft.com/office/drawing/2010/main">
                <a:solidFill>
                  <a:srgbClr val="FFFFFF"/>
                </a:solidFill>
              </a14:hiddenFill>
            </a:ext>
          </a:extLst>
        </p:spPr>
      </p:pic>
      <p:pic>
        <p:nvPicPr>
          <p:cNvPr id="2051" name="Picture 3" descr="C:\Documents and Settings\meffron7643\Local Settings\Temporary Internet Files\Content.IE5\8BJAM3QB\MC900442153[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2873" y="133243"/>
            <a:ext cx="2057399" cy="2057399"/>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4786953" y="691713"/>
            <a:ext cx="2528247" cy="954107"/>
          </a:xfrm>
          <a:prstGeom prst="rect">
            <a:avLst/>
          </a:prstGeom>
        </p:spPr>
        <p:txBody>
          <a:bodyPr wrap="square">
            <a:spAutoFit/>
          </a:bodyPr>
          <a:lstStyle/>
          <a:p>
            <a:pPr algn="ctr"/>
            <a:r>
              <a:rPr lang="en-US" sz="3200" dirty="0" smtClean="0">
                <a:solidFill>
                  <a:srgbClr val="C00000"/>
                </a:solidFill>
                <a:latin typeface="Berlin Sans FB Demi" pitchFamily="34" charset="0"/>
              </a:rPr>
              <a:t>Disagree?</a:t>
            </a:r>
          </a:p>
          <a:p>
            <a:pPr algn="ctr"/>
            <a:r>
              <a:rPr lang="en-US" sz="2400" dirty="0" smtClean="0">
                <a:solidFill>
                  <a:srgbClr val="C00000"/>
                </a:solidFill>
                <a:latin typeface="Berlin Sans FB Demi" pitchFamily="34" charset="0"/>
              </a:rPr>
              <a:t>Go to the Right</a:t>
            </a:r>
            <a:endParaRPr lang="en-US" sz="2400" dirty="0" smtClean="0">
              <a:solidFill>
                <a:srgbClr val="C00000"/>
              </a:solidFill>
              <a:latin typeface="Berlin Sans FB Demi" pitchFamily="34" charset="0"/>
            </a:endParaRPr>
          </a:p>
        </p:txBody>
      </p:sp>
      <p:sp>
        <p:nvSpPr>
          <p:cNvPr id="9" name="Rectangle 8"/>
          <p:cNvSpPr/>
          <p:nvPr/>
        </p:nvSpPr>
        <p:spPr>
          <a:xfrm>
            <a:off x="1752600" y="691713"/>
            <a:ext cx="2528247" cy="954107"/>
          </a:xfrm>
          <a:prstGeom prst="rect">
            <a:avLst/>
          </a:prstGeom>
        </p:spPr>
        <p:txBody>
          <a:bodyPr wrap="square">
            <a:spAutoFit/>
          </a:bodyPr>
          <a:lstStyle/>
          <a:p>
            <a:pPr algn="ctr"/>
            <a:r>
              <a:rPr lang="en-US" sz="3200" dirty="0" smtClean="0">
                <a:solidFill>
                  <a:schemeClr val="accent1">
                    <a:lumMod val="75000"/>
                  </a:schemeClr>
                </a:solidFill>
                <a:latin typeface="Berlin Sans FB Demi" pitchFamily="34" charset="0"/>
              </a:rPr>
              <a:t>Agree?</a:t>
            </a:r>
          </a:p>
          <a:p>
            <a:pPr algn="ctr"/>
            <a:r>
              <a:rPr lang="en-US" sz="2400" dirty="0" smtClean="0">
                <a:solidFill>
                  <a:schemeClr val="accent1">
                    <a:lumMod val="75000"/>
                  </a:schemeClr>
                </a:solidFill>
                <a:latin typeface="Berlin Sans FB Demi" pitchFamily="34" charset="0"/>
              </a:rPr>
              <a:t>Go to the Left</a:t>
            </a:r>
            <a:endParaRPr lang="en-US" sz="2400" dirty="0" smtClean="0">
              <a:solidFill>
                <a:schemeClr val="accent1">
                  <a:lumMod val="75000"/>
                </a:schemeClr>
              </a:solidFill>
              <a:latin typeface="Berlin Sans FB Demi" pitchFamily="34" charset="0"/>
            </a:endParaRPr>
          </a:p>
        </p:txBody>
      </p:sp>
    </p:spTree>
    <p:extLst>
      <p:ext uri="{BB962C8B-B14F-4D97-AF65-F5344CB8AC3E}">
        <p14:creationId xmlns:p14="http://schemas.microsoft.com/office/powerpoint/2010/main" val="314233688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75230" y="228600"/>
            <a:ext cx="8610600" cy="2123658"/>
          </a:xfrm>
          <a:prstGeom prst="rect">
            <a:avLst/>
          </a:prstGeom>
        </p:spPr>
        <p:txBody>
          <a:bodyPr wrap="square">
            <a:spAutoFit/>
          </a:bodyPr>
          <a:lstStyle/>
          <a:p>
            <a:pPr algn="r"/>
            <a:r>
              <a:rPr lang="en-US" sz="6600" dirty="0" smtClean="0"/>
              <a:t>Other</a:t>
            </a:r>
          </a:p>
          <a:p>
            <a:pPr algn="r"/>
            <a:r>
              <a:rPr lang="en-US" sz="6600" dirty="0" smtClean="0"/>
              <a:t>Insights</a:t>
            </a:r>
            <a:endParaRPr lang="en-US" sz="2800" dirty="0"/>
          </a:p>
        </p:txBody>
      </p:sp>
      <p:sp>
        <p:nvSpPr>
          <p:cNvPr id="3" name="TextBox 2"/>
          <p:cNvSpPr txBox="1"/>
          <p:nvPr/>
        </p:nvSpPr>
        <p:spPr>
          <a:xfrm>
            <a:off x="275230" y="2623260"/>
            <a:ext cx="8153194" cy="523220"/>
          </a:xfrm>
          <a:prstGeom prst="rect">
            <a:avLst/>
          </a:prstGeom>
          <a:noFill/>
        </p:spPr>
        <p:txBody>
          <a:bodyPr wrap="none" rtlCol="0">
            <a:spAutoFit/>
          </a:bodyPr>
          <a:lstStyle/>
          <a:p>
            <a:r>
              <a:rPr lang="en-US" sz="2800" dirty="0" smtClean="0"/>
              <a:t>There is more information in your handouts about </a:t>
            </a:r>
            <a:r>
              <a:rPr lang="en-US" sz="2800" dirty="0" smtClean="0">
                <a:sym typeface="Symbol"/>
              </a:rPr>
              <a:t></a:t>
            </a:r>
            <a:endParaRPr lang="en-US" sz="2800" dirty="0"/>
          </a:p>
        </p:txBody>
      </p:sp>
      <p:pic>
        <p:nvPicPr>
          <p:cNvPr id="8194" name="Picture 2" descr="C:\Documents and Settings\meffron7643\Local Settings\Temporary Internet Files\Content.IE5\0QI9H1XP\MC900281970[1].wm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2000" y="3146480"/>
            <a:ext cx="3276600" cy="3103711"/>
          </a:xfrm>
          <a:prstGeom prst="rect">
            <a:avLst/>
          </a:prstGeom>
          <a:noFill/>
          <a:extLst>
            <a:ext uri="{909E8E84-426E-40DD-AFC4-6F175D3DCCD1}">
              <a14:hiddenFill xmlns:a14="http://schemas.microsoft.com/office/drawing/2010/main">
                <a:solidFill>
                  <a:srgbClr val="FFFFFF"/>
                </a:solidFill>
              </a14:hiddenFill>
            </a:ext>
          </a:extLst>
        </p:spPr>
      </p:pic>
      <p:pic>
        <p:nvPicPr>
          <p:cNvPr id="8197" name="Picture 5" descr="https://encrypted-tbn1.gstatic.com/images?q=tbn:ANd9GcQYxsrg4ArjD6znjrzmI33H8JWVpwQddeSoK-vlcGCEFwKatWZ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3146480"/>
            <a:ext cx="2657694" cy="325432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510958" y="5341562"/>
            <a:ext cx="3350597"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lin Sans FB Demi" pitchFamily="34" charset="0"/>
              </a:rPr>
              <a:t>GRADING</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lin Sans FB Demi" pitchFamily="34" charset="0"/>
            </a:endParaRPr>
          </a:p>
        </p:txBody>
      </p:sp>
      <p:sp>
        <p:nvSpPr>
          <p:cNvPr id="9" name="Rectangle 8"/>
          <p:cNvSpPr/>
          <p:nvPr/>
        </p:nvSpPr>
        <p:spPr>
          <a:xfrm>
            <a:off x="4452685" y="5375970"/>
            <a:ext cx="3685624" cy="839391"/>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lin Sans FB Demi" pitchFamily="34" charset="0"/>
              </a:rPr>
              <a:t>BEHAVIOR</a:t>
            </a:r>
            <a:endParaRPr lang="en-US" sz="5400" b="1"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latin typeface="Berlin Sans FB Demi" pitchFamily="34" charset="0"/>
            </a:endParaRPr>
          </a:p>
        </p:txBody>
      </p:sp>
    </p:spTree>
    <p:extLst>
      <p:ext uri="{BB962C8B-B14F-4D97-AF65-F5344CB8AC3E}">
        <p14:creationId xmlns:p14="http://schemas.microsoft.com/office/powerpoint/2010/main" val="78150473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228600"/>
            <a:ext cx="8686800" cy="6740307"/>
          </a:xfrm>
          <a:prstGeom prst="rect">
            <a:avLst/>
          </a:prstGeom>
        </p:spPr>
        <p:txBody>
          <a:bodyPr wrap="square">
            <a:spAutoFit/>
          </a:bodyPr>
          <a:lstStyle/>
          <a:p>
            <a:pPr algn="r"/>
            <a:r>
              <a:rPr lang="en-US" sz="11500" dirty="0" smtClean="0"/>
              <a:t>Final Tips</a:t>
            </a:r>
          </a:p>
          <a:p>
            <a:endParaRPr lang="en-US" sz="1100" dirty="0" smtClean="0"/>
          </a:p>
          <a:p>
            <a:pPr marL="342900" indent="-342900">
              <a:buFont typeface="Wingdings" pitchFamily="2" charset="2"/>
              <a:buChar char="ü"/>
            </a:pPr>
            <a:r>
              <a:rPr lang="en-US" sz="2400" dirty="0" smtClean="0"/>
              <a:t>Observe teams as they work. </a:t>
            </a:r>
          </a:p>
          <a:p>
            <a:pPr marL="342900" indent="-342900">
              <a:buFont typeface="Wingdings" pitchFamily="2" charset="2"/>
              <a:buChar char="ü"/>
            </a:pPr>
            <a:r>
              <a:rPr lang="en-US" sz="2400" dirty="0" smtClean="0"/>
              <a:t>Sit down with them while they work and give feedback about their process. </a:t>
            </a:r>
          </a:p>
          <a:p>
            <a:pPr marL="342900" indent="-342900">
              <a:buFont typeface="Wingdings" pitchFamily="2" charset="2"/>
              <a:buChar char="ü"/>
            </a:pPr>
            <a:r>
              <a:rPr lang="en-US" sz="2400" dirty="0" smtClean="0"/>
              <a:t>Ask questions about what they are doing, and prompt them when they are having trouble getting started. </a:t>
            </a:r>
          </a:p>
          <a:p>
            <a:pPr marL="342900" indent="-342900">
              <a:buFont typeface="Wingdings" pitchFamily="2" charset="2"/>
              <a:buChar char="ü"/>
            </a:pPr>
            <a:r>
              <a:rPr lang="en-US" sz="2400" dirty="0" smtClean="0"/>
              <a:t>Make </a:t>
            </a:r>
            <a:r>
              <a:rPr lang="en-US" sz="2400" dirty="0"/>
              <a:t>your expectations of group behavior very clear. </a:t>
            </a:r>
            <a:endParaRPr lang="en-US" sz="2400" dirty="0" smtClean="0"/>
          </a:p>
          <a:p>
            <a:endParaRPr lang="en-US" sz="1050" dirty="0" smtClean="0"/>
          </a:p>
          <a:p>
            <a:pPr algn="just"/>
            <a:r>
              <a:rPr lang="en-US" sz="2400" dirty="0" smtClean="0"/>
              <a:t>Integrate cooperative learning into your curriculum. Have students review for tests together, work on assignments together, and check each other’s work for accuracy and completeness. The more discussion and interaction there is between students, the more active participation there will be and the more they will learn.</a:t>
            </a:r>
            <a:endParaRPr lang="en-US" sz="2400" dirty="0"/>
          </a:p>
        </p:txBody>
      </p:sp>
    </p:spTree>
    <p:extLst>
      <p:ext uri="{BB962C8B-B14F-4D97-AF65-F5344CB8AC3E}">
        <p14:creationId xmlns:p14="http://schemas.microsoft.com/office/powerpoint/2010/main" val="3619823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0" y="381000"/>
            <a:ext cx="8686800" cy="5909310"/>
          </a:xfrm>
          <a:prstGeom prst="rect">
            <a:avLst/>
          </a:prstGeom>
          <a:noFill/>
        </p:spPr>
        <p:txBody>
          <a:bodyPr wrap="square" rtlCol="0">
            <a:spAutoFit/>
          </a:bodyPr>
          <a:lstStyle/>
          <a:p>
            <a:pPr algn="ctr"/>
            <a:r>
              <a:rPr lang="en-US" sz="4000" b="1" dirty="0" smtClean="0">
                <a:latin typeface="CK Cursive" pitchFamily="2" charset="0"/>
              </a:rPr>
              <a:t>Welcome to:</a:t>
            </a:r>
          </a:p>
          <a:p>
            <a:pPr algn="ctr"/>
            <a:r>
              <a:rPr lang="en-US" sz="2800" dirty="0" smtClean="0">
                <a:latin typeface="Century Gothic" pitchFamily="34" charset="0"/>
              </a:rPr>
              <a:t>Effective Grouping and Engagement Strategies</a:t>
            </a:r>
          </a:p>
          <a:p>
            <a:pPr algn="ctr"/>
            <a:endParaRPr lang="en-US" dirty="0" smtClean="0">
              <a:latin typeface="Century Gothic" pitchFamily="34" charset="0"/>
            </a:endParaRPr>
          </a:p>
          <a:p>
            <a:pPr algn="ctr"/>
            <a:r>
              <a:rPr lang="en-US" sz="2400" dirty="0" smtClean="0">
                <a:latin typeface="Century Gothic" pitchFamily="34" charset="0"/>
              </a:rPr>
              <a:t>Michael Ann Effron</a:t>
            </a:r>
          </a:p>
          <a:p>
            <a:pPr algn="ctr"/>
            <a:r>
              <a:rPr lang="en-US" sz="2400" dirty="0" smtClean="0">
                <a:latin typeface="Century Gothic" pitchFamily="34" charset="0"/>
              </a:rPr>
              <a:t>Reading CCIT - Starling Middle School</a:t>
            </a:r>
          </a:p>
          <a:p>
            <a:pPr algn="ctr"/>
            <a:r>
              <a:rPr lang="en-US" sz="2400" dirty="0" smtClean="0">
                <a:latin typeface="Century Gothic" pitchFamily="34" charset="0"/>
              </a:rPr>
              <a:t>&amp;</a:t>
            </a:r>
          </a:p>
          <a:p>
            <a:pPr algn="ctr"/>
            <a:r>
              <a:rPr lang="en-US" sz="2400" dirty="0" smtClean="0">
                <a:latin typeface="Century Gothic" pitchFamily="34" charset="0"/>
              </a:rPr>
              <a:t>April Knight</a:t>
            </a:r>
          </a:p>
          <a:p>
            <a:pPr algn="ctr"/>
            <a:r>
              <a:rPr lang="en-US" sz="2400" dirty="0" smtClean="0">
                <a:latin typeface="Century Gothic" pitchFamily="34" charset="0"/>
              </a:rPr>
              <a:t>Principal -</a:t>
            </a:r>
            <a:r>
              <a:rPr lang="en-US" sz="2400" dirty="0">
                <a:latin typeface="Century Gothic" pitchFamily="34" charset="0"/>
              </a:rPr>
              <a:t> </a:t>
            </a:r>
            <a:r>
              <a:rPr lang="en-US" sz="2400" dirty="0" smtClean="0">
                <a:latin typeface="Century Gothic" pitchFamily="34" charset="0"/>
              </a:rPr>
              <a:t>Avondale Elementary</a:t>
            </a:r>
          </a:p>
          <a:p>
            <a:pPr algn="ctr"/>
            <a:endParaRPr lang="en-US" sz="2400" dirty="0">
              <a:latin typeface="Century Gothic" pitchFamily="34" charset="0"/>
            </a:endParaRPr>
          </a:p>
          <a:p>
            <a:r>
              <a:rPr lang="en-US" sz="2400" dirty="0" smtClean="0">
                <a:latin typeface="Century Gothic" pitchFamily="34" charset="0"/>
              </a:rPr>
              <a:t>Group UP!</a:t>
            </a:r>
          </a:p>
          <a:p>
            <a:pPr marL="342900" indent="-342900">
              <a:buFont typeface="Arial" pitchFamily="34" charset="0"/>
              <a:buChar char="•"/>
            </a:pPr>
            <a:r>
              <a:rPr lang="en-US" sz="2000" dirty="0" smtClean="0">
                <a:latin typeface="Century Gothic" pitchFamily="34" charset="0"/>
              </a:rPr>
              <a:t>Group by Primary, Intermediate, Middle, High</a:t>
            </a:r>
          </a:p>
          <a:p>
            <a:pPr marL="342900" indent="-342900">
              <a:buFont typeface="Arial" pitchFamily="34" charset="0"/>
              <a:buChar char="•"/>
            </a:pPr>
            <a:r>
              <a:rPr lang="en-US" sz="2000" dirty="0" smtClean="0">
                <a:latin typeface="Century Gothic" pitchFamily="34" charset="0"/>
              </a:rPr>
              <a:t>Decide how you’d like to group:</a:t>
            </a:r>
          </a:p>
          <a:p>
            <a:pPr marL="4000500" lvl="8" indent="-342900">
              <a:buFont typeface="Symbol" pitchFamily="18" charset="2"/>
              <a:buChar char="®"/>
            </a:pPr>
            <a:r>
              <a:rPr lang="en-US" sz="2000" dirty="0" smtClean="0">
                <a:latin typeface="Century Gothic" pitchFamily="34" charset="0"/>
              </a:rPr>
              <a:t>Grade?</a:t>
            </a:r>
          </a:p>
          <a:p>
            <a:pPr marL="4000500" lvl="8" indent="-342900">
              <a:buFont typeface="Symbol" pitchFamily="18" charset="2"/>
              <a:buChar char="®"/>
            </a:pPr>
            <a:r>
              <a:rPr lang="en-US" sz="2000" dirty="0" smtClean="0">
                <a:latin typeface="Century Gothic" pitchFamily="34" charset="0"/>
              </a:rPr>
              <a:t>Subject?</a:t>
            </a:r>
          </a:p>
          <a:p>
            <a:pPr marL="4000500" lvl="8" indent="-342900">
              <a:buFont typeface="Symbol" pitchFamily="18" charset="2"/>
              <a:buChar char="®"/>
            </a:pPr>
            <a:r>
              <a:rPr lang="en-US" sz="2000" dirty="0" smtClean="0">
                <a:latin typeface="Century Gothic" pitchFamily="34" charset="0"/>
              </a:rPr>
              <a:t>School?</a:t>
            </a:r>
          </a:p>
          <a:p>
            <a:pPr marL="800100" lvl="1" indent="-342900">
              <a:buFont typeface="Arial" pitchFamily="34" charset="0"/>
              <a:buChar char="•"/>
            </a:pPr>
            <a:endParaRPr lang="en-US" sz="2400" dirty="0" smtClean="0">
              <a:latin typeface="Century Gothic" pitchFamily="34" charset="0"/>
            </a:endParaRPr>
          </a:p>
        </p:txBody>
      </p:sp>
    </p:spTree>
    <p:extLst>
      <p:ext uri="{BB962C8B-B14F-4D97-AF65-F5344CB8AC3E}">
        <p14:creationId xmlns:p14="http://schemas.microsoft.com/office/powerpoint/2010/main" val="387483539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86200" y="106740"/>
            <a:ext cx="3429000" cy="1569660"/>
          </a:xfrm>
          <a:prstGeom prst="rect">
            <a:avLst/>
          </a:prstGeom>
        </p:spPr>
        <p:txBody>
          <a:bodyPr wrap="square">
            <a:spAutoFit/>
          </a:bodyPr>
          <a:lstStyle/>
          <a:p>
            <a:pPr algn="r"/>
            <a:r>
              <a:rPr lang="en-US" sz="9600" dirty="0" smtClean="0"/>
              <a:t>Links</a:t>
            </a:r>
          </a:p>
        </p:txBody>
      </p:sp>
      <p:pic>
        <p:nvPicPr>
          <p:cNvPr id="6149" name="Picture 5" descr="C:\Documents and Settings\meffron7643\Local Settings\Temporary Internet Files\Content.IE5\0QI9H1XP\MC90033971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239000" y="304800"/>
            <a:ext cx="1647139" cy="1665858"/>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C:\Local Documents\Video\How to Teach Math as a Social Activity PHOTO.jpg">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84933" y="2590800"/>
            <a:ext cx="3006067" cy="2286000"/>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
        <p:nvSpPr>
          <p:cNvPr id="3" name="TextBox 2">
            <a:hlinkClick r:id="rId4"/>
          </p:cNvPr>
          <p:cNvSpPr txBox="1"/>
          <p:nvPr/>
        </p:nvSpPr>
        <p:spPr>
          <a:xfrm>
            <a:off x="1184933" y="5181600"/>
            <a:ext cx="3006067" cy="1200329"/>
          </a:xfrm>
          <a:prstGeom prst="rect">
            <a:avLst/>
          </a:prstGeom>
          <a:noFill/>
        </p:spPr>
        <p:txBody>
          <a:bodyPr wrap="square" rtlCol="0">
            <a:spAutoFit/>
          </a:bodyPr>
          <a:lstStyle/>
          <a:p>
            <a:pPr algn="ctr"/>
            <a:r>
              <a:rPr lang="en-US" sz="2400" dirty="0" smtClean="0">
                <a:hlinkClick r:id="rId4"/>
              </a:rPr>
              <a:t>Full Video</a:t>
            </a:r>
          </a:p>
          <a:p>
            <a:pPr algn="ctr"/>
            <a:r>
              <a:rPr lang="en-US" sz="2400" dirty="0" smtClean="0">
                <a:hlinkClick r:id="rId4"/>
              </a:rPr>
              <a:t>Teaching Math as a Social Activity </a:t>
            </a:r>
            <a:endParaRPr lang="en-US" sz="2400" dirty="0"/>
          </a:p>
        </p:txBody>
      </p:sp>
      <p:pic>
        <p:nvPicPr>
          <p:cNvPr id="9" name="Picture 2" descr="C:\Local Documents\Video\Lotto1.jpg">
            <a:hlinkClick r:id="rId6"/>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10930" r="17114"/>
          <a:stretch/>
        </p:blipFill>
        <p:spPr bwMode="auto">
          <a:xfrm>
            <a:off x="5257800" y="2624919"/>
            <a:ext cx="2971800" cy="2318204"/>
          </a:xfrm>
          <a:prstGeom prst="roundRect">
            <a:avLst>
              <a:gd name="adj" fmla="val 4167"/>
            </a:avLst>
          </a:prstGeom>
          <a:solidFill>
            <a:srgbClr val="FFFFFF"/>
          </a:solidFill>
          <a:ln w="76200" cap="sq">
            <a:solidFill>
              <a:srgbClr val="EAEAEA"/>
            </a:solidFill>
            <a:miter lim="800000"/>
          </a:ln>
          <a:effectLst>
            <a:reflection blurRad="12700" stA="33000" endPos="28000" dist="5000" dir="5400000" sy="-100000" algn="bl" rotWithShape="0"/>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sp>
        <p:nvSpPr>
          <p:cNvPr id="10" name="TextBox 9">
            <a:hlinkClick r:id="rId6"/>
          </p:cNvPr>
          <p:cNvSpPr txBox="1"/>
          <p:nvPr/>
        </p:nvSpPr>
        <p:spPr>
          <a:xfrm>
            <a:off x="5223533" y="5181599"/>
            <a:ext cx="3006067" cy="830997"/>
          </a:xfrm>
          <a:prstGeom prst="rect">
            <a:avLst/>
          </a:prstGeom>
          <a:noFill/>
        </p:spPr>
        <p:txBody>
          <a:bodyPr wrap="square" rtlCol="0">
            <a:spAutoFit/>
          </a:bodyPr>
          <a:lstStyle/>
          <a:p>
            <a:pPr algn="ctr"/>
            <a:r>
              <a:rPr lang="en-US" sz="2400" dirty="0" smtClean="0">
                <a:hlinkClick r:id="rId6"/>
              </a:rPr>
              <a:t>Full Video</a:t>
            </a:r>
          </a:p>
          <a:p>
            <a:pPr algn="ctr"/>
            <a:r>
              <a:rPr lang="en-US" sz="2400" dirty="0" smtClean="0">
                <a:hlinkClick r:id="rId6"/>
              </a:rPr>
              <a:t>The Lottery</a:t>
            </a:r>
            <a:endParaRPr lang="en-US" sz="2400" dirty="0"/>
          </a:p>
        </p:txBody>
      </p:sp>
      <p:sp>
        <p:nvSpPr>
          <p:cNvPr id="4" name="TextBox 3"/>
          <p:cNvSpPr txBox="1"/>
          <p:nvPr/>
        </p:nvSpPr>
        <p:spPr>
          <a:xfrm>
            <a:off x="6394751" y="6248990"/>
            <a:ext cx="2491388" cy="369332"/>
          </a:xfrm>
          <a:prstGeom prst="rect">
            <a:avLst/>
          </a:prstGeom>
          <a:noFill/>
        </p:spPr>
        <p:txBody>
          <a:bodyPr wrap="none" rtlCol="0">
            <a:spAutoFit/>
          </a:bodyPr>
          <a:lstStyle/>
          <a:p>
            <a:r>
              <a:rPr lang="en-US" b="1" i="1" u="sng" dirty="0" smtClean="0">
                <a:latin typeface="Bookman Old Style" pitchFamily="18" charset="0"/>
                <a:hlinkClick r:id="rId8"/>
              </a:rPr>
              <a:t>More of her story…</a:t>
            </a:r>
            <a:endParaRPr lang="en-US" b="1" i="1" u="sng" dirty="0">
              <a:latin typeface="Bookman Old Style" pitchFamily="18" charset="0"/>
            </a:endParaRPr>
          </a:p>
        </p:txBody>
      </p:sp>
      <p:sp>
        <p:nvSpPr>
          <p:cNvPr id="5" name="TextBox 4"/>
          <p:cNvSpPr txBox="1"/>
          <p:nvPr/>
        </p:nvSpPr>
        <p:spPr>
          <a:xfrm>
            <a:off x="7424" y="6418267"/>
            <a:ext cx="2680542" cy="400110"/>
          </a:xfrm>
          <a:prstGeom prst="rect">
            <a:avLst/>
          </a:prstGeom>
          <a:noFill/>
        </p:spPr>
        <p:txBody>
          <a:bodyPr wrap="none" rtlCol="0">
            <a:spAutoFit/>
          </a:bodyPr>
          <a:lstStyle/>
          <a:p>
            <a:r>
              <a:rPr lang="en-US" sz="2000" i="1" dirty="0" smtClean="0">
                <a:latin typeface="Bookman Old Style" pitchFamily="18" charset="0"/>
              </a:rPr>
              <a:t>www.mrseffron.com</a:t>
            </a:r>
            <a:endParaRPr lang="en-US" sz="2000" i="1" dirty="0">
              <a:latin typeface="Bookman Old Style" pitchFamily="18" charset="0"/>
            </a:endParaRPr>
          </a:p>
        </p:txBody>
      </p:sp>
    </p:spTree>
    <p:extLst>
      <p:ext uri="{BB962C8B-B14F-4D97-AF65-F5344CB8AC3E}">
        <p14:creationId xmlns:p14="http://schemas.microsoft.com/office/powerpoint/2010/main" val="3299987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04800"/>
            <a:ext cx="8610600" cy="6124754"/>
          </a:xfrm>
          <a:prstGeom prst="rect">
            <a:avLst/>
          </a:prstGeom>
        </p:spPr>
        <p:txBody>
          <a:bodyPr wrap="square">
            <a:spAutoFit/>
          </a:bodyPr>
          <a:lstStyle/>
          <a:p>
            <a:pPr algn="ctr"/>
            <a:r>
              <a:rPr lang="en-US" sz="3200" dirty="0" smtClean="0">
                <a:latin typeface="Century Gothic" pitchFamily="34" charset="0"/>
              </a:rPr>
              <a:t>What Must Groups</a:t>
            </a:r>
          </a:p>
          <a:p>
            <a:pPr algn="ctr"/>
            <a:r>
              <a:rPr lang="en-US" sz="3200" u="sng" dirty="0" smtClean="0">
                <a:latin typeface="Century Gothic" pitchFamily="34" charset="0"/>
              </a:rPr>
              <a:t>Know, Have in Place and Understand?</a:t>
            </a:r>
          </a:p>
          <a:p>
            <a:pPr algn="ctr"/>
            <a:r>
              <a:rPr lang="en-US" sz="2400" dirty="0" smtClean="0">
                <a:latin typeface="Century Gothic" pitchFamily="34" charset="0"/>
              </a:rPr>
              <a:t>Whole Group – Pairs – Small Groups</a:t>
            </a:r>
          </a:p>
          <a:p>
            <a:pPr algn="ctr"/>
            <a:endParaRPr lang="en-US" sz="2000" dirty="0" smtClean="0">
              <a:latin typeface="Century Gothic" pitchFamily="34" charset="0"/>
            </a:endParaRPr>
          </a:p>
          <a:p>
            <a:endParaRPr lang="en-US" sz="2400" dirty="0" smtClean="0">
              <a:latin typeface="Century Gothic" pitchFamily="34" charset="0"/>
            </a:endParaRPr>
          </a:p>
          <a:p>
            <a:endParaRPr lang="en-US" sz="2400" dirty="0">
              <a:latin typeface="Century Gothic" pitchFamily="34" charset="0"/>
            </a:endParaRPr>
          </a:p>
          <a:p>
            <a:r>
              <a:rPr lang="en-US" sz="2400" dirty="0" smtClean="0">
                <a:latin typeface="Century Gothic" pitchFamily="34" charset="0"/>
              </a:rPr>
              <a:t>Students’ succeed </a:t>
            </a:r>
            <a:r>
              <a:rPr lang="en-US" sz="2400" dirty="0">
                <a:latin typeface="Century Gothic" pitchFamily="34" charset="0"/>
              </a:rPr>
              <a:t>or fail—together. </a:t>
            </a:r>
            <a:endParaRPr lang="en-US" sz="2400" dirty="0" smtClean="0">
              <a:latin typeface="Century Gothic" pitchFamily="34" charset="0"/>
            </a:endParaRPr>
          </a:p>
          <a:p>
            <a:r>
              <a:rPr lang="en-US" sz="2400" dirty="0">
                <a:latin typeface="Century Gothic" pitchFamily="34" charset="0"/>
              </a:rPr>
              <a:t> </a:t>
            </a:r>
          </a:p>
          <a:p>
            <a:r>
              <a:rPr lang="en-US" sz="2400" dirty="0">
                <a:latin typeface="Century Gothic" pitchFamily="34" charset="0"/>
              </a:rPr>
              <a:t>Students help each other </a:t>
            </a:r>
            <a:r>
              <a:rPr lang="en-US" sz="2400" dirty="0" smtClean="0">
                <a:latin typeface="Century Gothic" pitchFamily="34" charset="0"/>
              </a:rPr>
              <a:t>team members</a:t>
            </a:r>
            <a:r>
              <a:rPr lang="en-US" sz="2400" dirty="0">
                <a:latin typeface="Century Gothic" pitchFamily="34" charset="0"/>
              </a:rPr>
              <a:t>' success.</a:t>
            </a:r>
          </a:p>
          <a:p>
            <a:r>
              <a:rPr lang="en-US" sz="2400" dirty="0">
                <a:latin typeface="Century Gothic" pitchFamily="34" charset="0"/>
              </a:rPr>
              <a:t> </a:t>
            </a:r>
          </a:p>
          <a:p>
            <a:r>
              <a:rPr lang="en-US" sz="2400" dirty="0" smtClean="0">
                <a:latin typeface="Century Gothic" pitchFamily="34" charset="0"/>
              </a:rPr>
              <a:t>All are </a:t>
            </a:r>
            <a:r>
              <a:rPr lang="en-US" sz="2400" dirty="0">
                <a:latin typeface="Century Gothic" pitchFamily="34" charset="0"/>
              </a:rPr>
              <a:t>accountable to each other and </a:t>
            </a:r>
            <a:r>
              <a:rPr lang="en-US" sz="2400" dirty="0" smtClean="0">
                <a:latin typeface="Century Gothic" pitchFamily="34" charset="0"/>
              </a:rPr>
              <a:t>the group.</a:t>
            </a:r>
            <a:endParaRPr lang="en-US" sz="2400" dirty="0">
              <a:latin typeface="Century Gothic" pitchFamily="34" charset="0"/>
            </a:endParaRPr>
          </a:p>
          <a:p>
            <a:r>
              <a:rPr lang="en-US" sz="2400" dirty="0">
                <a:latin typeface="Century Gothic" pitchFamily="34" charset="0"/>
              </a:rPr>
              <a:t> </a:t>
            </a:r>
          </a:p>
          <a:p>
            <a:r>
              <a:rPr lang="en-US" sz="2400" dirty="0">
                <a:latin typeface="Century Gothic" pitchFamily="34" charset="0"/>
              </a:rPr>
              <a:t>Interpersonal and small-group skills are in </a:t>
            </a:r>
            <a:r>
              <a:rPr lang="en-US" sz="2400" dirty="0" smtClean="0">
                <a:latin typeface="Century Gothic" pitchFamily="34" charset="0"/>
              </a:rPr>
              <a:t>place:</a:t>
            </a:r>
          </a:p>
          <a:p>
            <a:r>
              <a:rPr lang="en-US" sz="2400" dirty="0">
                <a:latin typeface="Century Gothic" pitchFamily="34" charset="0"/>
              </a:rPr>
              <a:t>	</a:t>
            </a:r>
            <a:r>
              <a:rPr lang="en-US" sz="2400" dirty="0" smtClean="0">
                <a:latin typeface="Century Gothic" pitchFamily="34" charset="0"/>
              </a:rPr>
              <a:t>Communication 		Decision making</a:t>
            </a:r>
          </a:p>
          <a:p>
            <a:r>
              <a:rPr lang="en-US" sz="2400" dirty="0">
                <a:latin typeface="Century Gothic" pitchFamily="34" charset="0"/>
              </a:rPr>
              <a:t>	</a:t>
            </a:r>
            <a:r>
              <a:rPr lang="en-US" sz="2400" dirty="0" smtClean="0">
                <a:latin typeface="Century Gothic" pitchFamily="34" charset="0"/>
              </a:rPr>
              <a:t>Conflict resolution		Time management</a:t>
            </a:r>
            <a:endParaRPr lang="en-US" sz="2400" dirty="0">
              <a:latin typeface="Century Gothic" pitchFamily="34" charset="0"/>
            </a:endParaRPr>
          </a:p>
          <a:p>
            <a:r>
              <a:rPr lang="en-US" sz="2000" dirty="0">
                <a:latin typeface="Century Gothic" pitchFamily="34" charset="0"/>
              </a:rPr>
              <a:t> </a:t>
            </a:r>
          </a:p>
        </p:txBody>
      </p:sp>
    </p:spTree>
    <p:extLst>
      <p:ext uri="{BB962C8B-B14F-4D97-AF65-F5344CB8AC3E}">
        <p14:creationId xmlns:p14="http://schemas.microsoft.com/office/powerpoint/2010/main" val="1458776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4245" y="152399"/>
            <a:ext cx="8763000" cy="6555641"/>
          </a:xfrm>
          <a:prstGeom prst="rect">
            <a:avLst/>
          </a:prstGeom>
        </p:spPr>
        <p:txBody>
          <a:bodyPr wrap="square">
            <a:spAutoFit/>
          </a:bodyPr>
          <a:lstStyle/>
          <a:p>
            <a:pPr algn="ctr"/>
            <a:endParaRPr lang="en-US" sz="3200" dirty="0" smtClean="0">
              <a:latin typeface="Century Gothic" pitchFamily="34" charset="0"/>
            </a:endParaRPr>
          </a:p>
          <a:p>
            <a:pPr algn="ctr"/>
            <a:r>
              <a:rPr lang="en-US" sz="4400" dirty="0" smtClean="0">
                <a:latin typeface="Century Gothic" pitchFamily="34" charset="0"/>
              </a:rPr>
              <a:t>Why Cooperative groups?</a:t>
            </a:r>
          </a:p>
          <a:p>
            <a:endParaRPr lang="en-US" sz="2000" dirty="0" smtClean="0">
              <a:latin typeface="Century Gothic" pitchFamily="34" charset="0"/>
            </a:endParaRPr>
          </a:p>
          <a:p>
            <a:endParaRPr lang="en-US" sz="2000" dirty="0" smtClean="0">
              <a:latin typeface="Century Gothic" pitchFamily="34" charset="0"/>
            </a:endParaRPr>
          </a:p>
          <a:p>
            <a:endParaRPr lang="en-US" sz="2000" dirty="0">
              <a:latin typeface="Century Gothic" pitchFamily="34" charset="0"/>
            </a:endParaRPr>
          </a:p>
          <a:p>
            <a:endParaRPr lang="en-US" sz="2000" dirty="0" smtClean="0">
              <a:latin typeface="Century Gothic" pitchFamily="34" charset="0"/>
            </a:endParaRPr>
          </a:p>
          <a:p>
            <a:r>
              <a:rPr lang="en-US" sz="2000" dirty="0" smtClean="0">
                <a:latin typeface="Century Gothic" pitchFamily="34" charset="0"/>
              </a:rPr>
              <a:t>Organizing </a:t>
            </a:r>
            <a:r>
              <a:rPr lang="en-US" sz="2000" dirty="0">
                <a:latin typeface="Century Gothic" pitchFamily="34" charset="0"/>
              </a:rPr>
              <a:t>students in heterogeneous cooperative learning groups at least once a week has a significant effect on </a:t>
            </a:r>
            <a:r>
              <a:rPr lang="en-US" sz="2000" dirty="0" smtClean="0">
                <a:latin typeface="Century Gothic" pitchFamily="34" charset="0"/>
              </a:rPr>
              <a:t>learning.</a:t>
            </a:r>
          </a:p>
          <a:p>
            <a:r>
              <a:rPr lang="en-US" sz="1600" dirty="0" smtClean="0">
                <a:latin typeface="Century Gothic" pitchFamily="34" charset="0"/>
              </a:rPr>
              <a:t>(</a:t>
            </a:r>
            <a:r>
              <a:rPr lang="en-US" sz="1600" dirty="0" err="1">
                <a:latin typeface="Century Gothic" pitchFamily="34" charset="0"/>
              </a:rPr>
              <a:t>Marzano</a:t>
            </a:r>
            <a:r>
              <a:rPr lang="en-US" sz="1600" dirty="0">
                <a:latin typeface="Century Gothic" pitchFamily="34" charset="0"/>
              </a:rPr>
              <a:t>, Pickering, &amp; Pollock, 2001</a:t>
            </a:r>
            <a:r>
              <a:rPr lang="en-US" sz="1600" dirty="0" smtClean="0">
                <a:latin typeface="Century Gothic" pitchFamily="34" charset="0"/>
              </a:rPr>
              <a:t>)</a:t>
            </a:r>
            <a:endParaRPr lang="en-US" sz="1600" dirty="0">
              <a:latin typeface="Century Gothic" pitchFamily="34" charset="0"/>
            </a:endParaRPr>
          </a:p>
          <a:p>
            <a:r>
              <a:rPr lang="en-US" sz="2000" dirty="0">
                <a:latin typeface="Century Gothic" pitchFamily="34" charset="0"/>
              </a:rPr>
              <a:t> </a:t>
            </a:r>
            <a:endParaRPr lang="en-US" sz="2000" dirty="0" smtClean="0">
              <a:latin typeface="Century Gothic" pitchFamily="34" charset="0"/>
            </a:endParaRPr>
          </a:p>
          <a:p>
            <a:r>
              <a:rPr lang="en-US" sz="2000" dirty="0" smtClean="0">
                <a:latin typeface="Century Gothic" pitchFamily="34" charset="0"/>
              </a:rPr>
              <a:t>There </a:t>
            </a:r>
            <a:r>
              <a:rPr lang="en-US" sz="2000" dirty="0">
                <a:latin typeface="Century Gothic" pitchFamily="34" charset="0"/>
              </a:rPr>
              <a:t>may be </a:t>
            </a:r>
            <a:r>
              <a:rPr lang="en-US" sz="2000" b="1" u="sng" dirty="0">
                <a:solidFill>
                  <a:srgbClr val="C00000"/>
                </a:solidFill>
                <a:latin typeface="Century Gothic" pitchFamily="34" charset="0"/>
              </a:rPr>
              <a:t>no other instructional strategy that simultaneously achieves such diverse outcomes </a:t>
            </a:r>
            <a:r>
              <a:rPr lang="en-US" sz="2000" dirty="0">
                <a:latin typeface="Century Gothic" pitchFamily="34" charset="0"/>
              </a:rPr>
              <a:t>as cooperative grouping including: </a:t>
            </a:r>
            <a:r>
              <a:rPr lang="en-US" sz="2000" b="1" u="sng" dirty="0">
                <a:solidFill>
                  <a:srgbClr val="C00000"/>
                </a:solidFill>
                <a:latin typeface="Century Gothic" pitchFamily="34" charset="0"/>
              </a:rPr>
              <a:t>achievement, time on task, motivation, transfer of learning</a:t>
            </a:r>
            <a:r>
              <a:rPr lang="en-US" sz="2000" u="sng" dirty="0">
                <a:latin typeface="Century Gothic" pitchFamily="34" charset="0"/>
              </a:rPr>
              <a:t>,</a:t>
            </a:r>
            <a:r>
              <a:rPr lang="en-US" sz="2000" dirty="0">
                <a:latin typeface="Century Gothic" pitchFamily="34" charset="0"/>
              </a:rPr>
              <a:t> and other </a:t>
            </a:r>
            <a:r>
              <a:rPr lang="en-US" sz="2000" dirty="0" smtClean="0">
                <a:latin typeface="Century Gothic" pitchFamily="34" charset="0"/>
              </a:rPr>
              <a:t>benefits.</a:t>
            </a:r>
          </a:p>
          <a:p>
            <a:r>
              <a:rPr lang="en-US" sz="1600" dirty="0" smtClean="0">
                <a:latin typeface="Century Gothic" pitchFamily="34" charset="0"/>
              </a:rPr>
              <a:t>(</a:t>
            </a:r>
            <a:r>
              <a:rPr lang="en-US" sz="1600" dirty="0">
                <a:latin typeface="Century Gothic" pitchFamily="34" charset="0"/>
              </a:rPr>
              <a:t>Cohen, 1994a; Johnson, 1970; Johnson &amp; Johnson, 1974, 1978, 1989, 1999a, 2000; Kohn, 1992; </a:t>
            </a:r>
            <a:r>
              <a:rPr lang="en-US" sz="1600" dirty="0" err="1">
                <a:latin typeface="Century Gothic" pitchFamily="34" charset="0"/>
              </a:rPr>
              <a:t>Sharan</a:t>
            </a:r>
            <a:r>
              <a:rPr lang="en-US" sz="1600" dirty="0">
                <a:latin typeface="Century Gothic" pitchFamily="34" charset="0"/>
              </a:rPr>
              <a:t>, 1980; </a:t>
            </a:r>
            <a:r>
              <a:rPr lang="en-US" sz="1600" dirty="0" err="1">
                <a:latin typeface="Century Gothic" pitchFamily="34" charset="0"/>
              </a:rPr>
              <a:t>Slavin</a:t>
            </a:r>
            <a:r>
              <a:rPr lang="en-US" sz="1600" dirty="0">
                <a:latin typeface="Century Gothic" pitchFamily="34" charset="0"/>
              </a:rPr>
              <a:t>, 1977, 1991</a:t>
            </a:r>
            <a:r>
              <a:rPr lang="en-US" sz="1600" dirty="0" smtClean="0">
                <a:latin typeface="Century Gothic" pitchFamily="34" charset="0"/>
              </a:rPr>
              <a:t>)</a:t>
            </a:r>
            <a:endParaRPr lang="en-US" sz="2000" dirty="0">
              <a:latin typeface="Century Gothic" pitchFamily="34" charset="0"/>
            </a:endParaRPr>
          </a:p>
          <a:p>
            <a:r>
              <a:rPr lang="en-US" sz="2000" dirty="0">
                <a:latin typeface="Century Gothic" pitchFamily="34" charset="0"/>
              </a:rPr>
              <a:t> </a:t>
            </a:r>
          </a:p>
          <a:p>
            <a:r>
              <a:rPr lang="en-US" sz="2000" dirty="0">
                <a:latin typeface="Century Gothic" pitchFamily="34" charset="0"/>
              </a:rPr>
              <a:t>Cooperative learning can be ineffective when support structures are not in </a:t>
            </a:r>
            <a:r>
              <a:rPr lang="en-US" sz="2000" dirty="0" smtClean="0">
                <a:latin typeface="Century Gothic" pitchFamily="34" charset="0"/>
              </a:rPr>
              <a:t>place. </a:t>
            </a:r>
          </a:p>
          <a:p>
            <a:r>
              <a:rPr lang="en-US" sz="1600" dirty="0" smtClean="0">
                <a:latin typeface="Century Gothic" pitchFamily="34" charset="0"/>
              </a:rPr>
              <a:t>(</a:t>
            </a:r>
            <a:r>
              <a:rPr lang="en-US" sz="1600" dirty="0" err="1">
                <a:latin typeface="Century Gothic" pitchFamily="34" charset="0"/>
              </a:rPr>
              <a:t>Reder</a:t>
            </a:r>
            <a:r>
              <a:rPr lang="en-US" sz="1600" dirty="0">
                <a:latin typeface="Century Gothic" pitchFamily="34" charset="0"/>
              </a:rPr>
              <a:t> &amp; Simon, 1997</a:t>
            </a:r>
            <a:r>
              <a:rPr lang="en-US" sz="1600" dirty="0" smtClean="0">
                <a:latin typeface="Century Gothic" pitchFamily="34" charset="0"/>
              </a:rPr>
              <a:t>)</a:t>
            </a:r>
            <a:endParaRPr lang="en-US" sz="1600" dirty="0">
              <a:latin typeface="Century Gothic" pitchFamily="34" charset="0"/>
            </a:endParaRPr>
          </a:p>
        </p:txBody>
      </p:sp>
    </p:spTree>
    <p:extLst>
      <p:ext uri="{BB962C8B-B14F-4D97-AF65-F5344CB8AC3E}">
        <p14:creationId xmlns:p14="http://schemas.microsoft.com/office/powerpoint/2010/main" val="347583527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30875" y="3183255"/>
            <a:ext cx="8686799" cy="3816429"/>
          </a:xfrm>
          <a:prstGeom prst="rect">
            <a:avLst/>
          </a:prstGeom>
        </p:spPr>
        <p:txBody>
          <a:bodyPr wrap="square">
            <a:spAutoFit/>
          </a:bodyPr>
          <a:lstStyle/>
          <a:p>
            <a:r>
              <a:rPr lang="en-US" sz="2800" b="1" u="sng" dirty="0" smtClean="0"/>
              <a:t>1. Forming Skills: </a:t>
            </a:r>
            <a:r>
              <a:rPr lang="en-US" sz="2800" b="1" dirty="0" smtClean="0"/>
              <a:t>		</a:t>
            </a:r>
            <a:r>
              <a:rPr lang="en-US" sz="2800" dirty="0" smtClean="0"/>
              <a:t>Procedures, Taking turns, Quiet</a:t>
            </a:r>
          </a:p>
          <a:p>
            <a:r>
              <a:rPr lang="en-US" sz="2800" dirty="0"/>
              <a:t>	</a:t>
            </a:r>
            <a:r>
              <a:rPr lang="en-US" sz="2800" dirty="0" smtClean="0"/>
              <a:t>			voices</a:t>
            </a:r>
          </a:p>
          <a:p>
            <a:r>
              <a:rPr lang="en-US" sz="2800" b="1" u="sng" dirty="0" smtClean="0"/>
              <a:t>2. Functioning Skills:</a:t>
            </a:r>
            <a:r>
              <a:rPr lang="en-US" sz="2800" b="1" dirty="0" smtClean="0"/>
              <a:t> 	</a:t>
            </a:r>
            <a:r>
              <a:rPr lang="en-US" sz="2800" dirty="0" smtClean="0"/>
              <a:t>Communication, Paraphrasing, 				Asking questions</a:t>
            </a:r>
          </a:p>
          <a:p>
            <a:r>
              <a:rPr lang="en-US" sz="2800" b="1" u="sng" dirty="0" smtClean="0"/>
              <a:t>3. Formulating Skills: </a:t>
            </a:r>
            <a:r>
              <a:rPr lang="en-US" sz="2800" b="1" dirty="0" smtClean="0"/>
              <a:t>	</a:t>
            </a:r>
            <a:r>
              <a:rPr lang="en-US" sz="2800" dirty="0" smtClean="0"/>
              <a:t>Working with Information, 					Learning, Summarizing</a:t>
            </a:r>
          </a:p>
          <a:p>
            <a:r>
              <a:rPr lang="en-US" sz="2800" b="1" u="sng" smtClean="0"/>
              <a:t>4. Synthesizing </a:t>
            </a:r>
            <a:r>
              <a:rPr lang="en-US" sz="2800" b="1" u="sng" dirty="0" smtClean="0"/>
              <a:t>Skills: </a:t>
            </a:r>
            <a:r>
              <a:rPr lang="en-US" sz="2800" b="1" dirty="0" smtClean="0"/>
              <a:t>	</a:t>
            </a:r>
            <a:r>
              <a:rPr lang="en-US" sz="2800" dirty="0" smtClean="0"/>
              <a:t>Judgments, Reasoning, 						Integrating ideas</a:t>
            </a:r>
          </a:p>
          <a:p>
            <a:pPr marL="342900" indent="-342900">
              <a:buFont typeface="+mj-lt"/>
              <a:buAutoNum type="arabicPeriod"/>
            </a:pPr>
            <a:endParaRPr lang="en-US" dirty="0"/>
          </a:p>
        </p:txBody>
      </p:sp>
      <p:sp>
        <p:nvSpPr>
          <p:cNvPr id="5" name="Rectangle 4"/>
          <p:cNvSpPr/>
          <p:nvPr/>
        </p:nvSpPr>
        <p:spPr>
          <a:xfrm>
            <a:off x="230875" y="228600"/>
            <a:ext cx="8686800" cy="2954655"/>
          </a:xfrm>
          <a:prstGeom prst="rect">
            <a:avLst/>
          </a:prstGeom>
        </p:spPr>
        <p:txBody>
          <a:bodyPr wrap="square">
            <a:spAutoFit/>
          </a:bodyPr>
          <a:lstStyle/>
          <a:p>
            <a:pPr algn="r"/>
            <a:r>
              <a:rPr lang="en-US" sz="4400" dirty="0" smtClean="0">
                <a:latin typeface="Century Gothic" pitchFamily="34" charset="0"/>
              </a:rPr>
              <a:t>Required Skills for Successful Cooperative </a:t>
            </a:r>
            <a:r>
              <a:rPr lang="en-US" sz="4400" b="1" u="sng" dirty="0" smtClean="0">
                <a:latin typeface="Century Gothic" pitchFamily="34" charset="0"/>
              </a:rPr>
              <a:t>Learning</a:t>
            </a:r>
          </a:p>
          <a:p>
            <a:pPr algn="r"/>
            <a:endParaRPr lang="en-US" sz="2400" dirty="0" smtClean="0">
              <a:latin typeface="Century Gothic" pitchFamily="34" charset="0"/>
            </a:endParaRPr>
          </a:p>
          <a:p>
            <a:endParaRPr lang="en-US" sz="700" dirty="0">
              <a:latin typeface="Century Gothic" pitchFamily="34" charset="0"/>
            </a:endParaRPr>
          </a:p>
          <a:p>
            <a:endParaRPr lang="en-US" sz="2800" dirty="0" smtClean="0">
              <a:latin typeface="Century Gothic" pitchFamily="34" charset="0"/>
            </a:endParaRPr>
          </a:p>
          <a:p>
            <a:r>
              <a:rPr lang="en-US" sz="3600" dirty="0" smtClean="0">
                <a:latin typeface="Century Gothic" pitchFamily="34" charset="0"/>
              </a:rPr>
              <a:t>Whole Group – Pairs - Small Group</a:t>
            </a:r>
            <a:endParaRPr lang="en-US" sz="3600" dirty="0" smtClean="0">
              <a:latin typeface="Century Gothic" pitchFamily="34" charset="0"/>
            </a:endParaRPr>
          </a:p>
        </p:txBody>
      </p:sp>
    </p:spTree>
    <p:extLst>
      <p:ext uri="{BB962C8B-B14F-4D97-AF65-F5344CB8AC3E}">
        <p14:creationId xmlns:p14="http://schemas.microsoft.com/office/powerpoint/2010/main" val="21163689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4800" y="2590800"/>
            <a:ext cx="8686800" cy="3970318"/>
          </a:xfrm>
          <a:prstGeom prst="rect">
            <a:avLst/>
          </a:prstGeom>
        </p:spPr>
        <p:txBody>
          <a:bodyPr wrap="square">
            <a:spAutoFit/>
          </a:bodyPr>
          <a:lstStyle/>
          <a:p>
            <a:r>
              <a:rPr lang="en-US" b="1" dirty="0"/>
              <a:t> </a:t>
            </a:r>
            <a:endParaRPr lang="en-US" dirty="0"/>
          </a:p>
          <a:p>
            <a:r>
              <a:rPr lang="en-US" sz="3600" b="1" u="sng" dirty="0">
                <a:latin typeface="Century Gothic" pitchFamily="34" charset="0"/>
              </a:rPr>
              <a:t>Forming skills</a:t>
            </a:r>
            <a:r>
              <a:rPr lang="en-US" sz="3600" dirty="0">
                <a:latin typeface="Century Gothic" pitchFamily="34" charset="0"/>
              </a:rPr>
              <a:t> involves PROCEDURES</a:t>
            </a:r>
          </a:p>
          <a:p>
            <a:pPr marL="285750" lvl="0" indent="-285750">
              <a:buFont typeface="Arial" pitchFamily="34" charset="0"/>
              <a:buChar char="•"/>
            </a:pPr>
            <a:r>
              <a:rPr lang="en-US" sz="3600" dirty="0">
                <a:latin typeface="Century Gothic" pitchFamily="34" charset="0"/>
              </a:rPr>
              <a:t>quietly come together as a group, </a:t>
            </a:r>
          </a:p>
          <a:p>
            <a:pPr marL="285750" lvl="0" indent="-285750">
              <a:buFont typeface="Arial" pitchFamily="34" charset="0"/>
              <a:buChar char="•"/>
            </a:pPr>
            <a:r>
              <a:rPr lang="en-US" sz="3600" dirty="0">
                <a:latin typeface="Century Gothic" pitchFamily="34" charset="0"/>
              </a:rPr>
              <a:t>to stay with the group, to </a:t>
            </a:r>
          </a:p>
          <a:p>
            <a:pPr marL="285750" lvl="0" indent="-285750">
              <a:buFont typeface="Arial" pitchFamily="34" charset="0"/>
              <a:buChar char="•"/>
            </a:pPr>
            <a:r>
              <a:rPr lang="en-US" sz="3600" dirty="0">
                <a:latin typeface="Century Gothic" pitchFamily="34" charset="0"/>
              </a:rPr>
              <a:t>quickly attend to the task, </a:t>
            </a:r>
          </a:p>
          <a:p>
            <a:pPr marL="285750" lvl="0" indent="-285750">
              <a:buFont typeface="Arial" pitchFamily="34" charset="0"/>
              <a:buChar char="•"/>
            </a:pPr>
            <a:r>
              <a:rPr lang="en-US" sz="3600" dirty="0">
                <a:latin typeface="Century Gothic" pitchFamily="34" charset="0"/>
              </a:rPr>
              <a:t>use quiet voices, and </a:t>
            </a:r>
          </a:p>
          <a:p>
            <a:pPr marL="285750" lvl="0" indent="-285750">
              <a:buFont typeface="Arial" pitchFamily="34" charset="0"/>
              <a:buChar char="•"/>
            </a:pPr>
            <a:r>
              <a:rPr lang="en-US" sz="3600" dirty="0">
                <a:latin typeface="Century Gothic" pitchFamily="34" charset="0"/>
              </a:rPr>
              <a:t>take turns. </a:t>
            </a:r>
          </a:p>
          <a:p>
            <a:r>
              <a:rPr lang="en-US" dirty="0"/>
              <a:t> </a:t>
            </a:r>
          </a:p>
        </p:txBody>
      </p:sp>
    </p:spTree>
    <p:extLst>
      <p:ext uri="{BB962C8B-B14F-4D97-AF65-F5344CB8AC3E}">
        <p14:creationId xmlns:p14="http://schemas.microsoft.com/office/powerpoint/2010/main" val="207161188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1499" y="2514600"/>
            <a:ext cx="8686800" cy="4154984"/>
          </a:xfrm>
          <a:prstGeom prst="rect">
            <a:avLst/>
          </a:prstGeom>
        </p:spPr>
        <p:txBody>
          <a:bodyPr wrap="square">
            <a:spAutoFit/>
          </a:bodyPr>
          <a:lstStyle/>
          <a:p>
            <a:r>
              <a:rPr lang="en-US" sz="2400" b="1" u="sng" dirty="0">
                <a:latin typeface="Century Gothic" pitchFamily="34" charset="0"/>
              </a:rPr>
              <a:t>Functioning skills</a:t>
            </a:r>
            <a:r>
              <a:rPr lang="en-US" sz="2400" dirty="0">
                <a:latin typeface="Century Gothic" pitchFamily="34" charset="0"/>
              </a:rPr>
              <a:t> are what help the group develop and maintain an effective working relationship. </a:t>
            </a:r>
          </a:p>
          <a:p>
            <a:pPr marL="285750" lvl="0" indent="-285750">
              <a:buFont typeface="Arial" pitchFamily="34" charset="0"/>
              <a:buChar char="•"/>
            </a:pPr>
            <a:r>
              <a:rPr lang="en-US" sz="2400" dirty="0">
                <a:latin typeface="Century Gothic" pitchFamily="34" charset="0"/>
              </a:rPr>
              <a:t>sharing ideas and opinions, </a:t>
            </a:r>
          </a:p>
          <a:p>
            <a:pPr marL="285750" lvl="0" indent="-285750">
              <a:buFont typeface="Arial" pitchFamily="34" charset="0"/>
              <a:buChar char="•"/>
            </a:pPr>
            <a:r>
              <a:rPr lang="en-US" sz="2400" dirty="0">
                <a:latin typeface="Century Gothic" pitchFamily="34" charset="0"/>
              </a:rPr>
              <a:t>asking each other and the teacher for facts and reasoning,</a:t>
            </a:r>
          </a:p>
          <a:p>
            <a:pPr marL="285750" lvl="0" indent="-285750">
              <a:buFont typeface="Arial" pitchFamily="34" charset="0"/>
              <a:buChar char="•"/>
            </a:pPr>
            <a:r>
              <a:rPr lang="en-US" sz="2400" dirty="0">
                <a:latin typeface="Century Gothic" pitchFamily="34" charset="0"/>
              </a:rPr>
              <a:t>giving direction to stay on task,</a:t>
            </a:r>
          </a:p>
          <a:p>
            <a:pPr marL="285750" lvl="0" indent="-285750">
              <a:buFont typeface="Arial" pitchFamily="34" charset="0"/>
              <a:buChar char="•"/>
            </a:pPr>
            <a:r>
              <a:rPr lang="en-US" sz="2400" dirty="0">
                <a:latin typeface="Century Gothic" pitchFamily="34" charset="0"/>
              </a:rPr>
              <a:t>encouraging participation of other group members, </a:t>
            </a:r>
          </a:p>
          <a:p>
            <a:pPr marL="285750" lvl="0" indent="-285750">
              <a:buFont typeface="Arial" pitchFamily="34" charset="0"/>
              <a:buChar char="•"/>
            </a:pPr>
            <a:r>
              <a:rPr lang="en-US" sz="2400" dirty="0">
                <a:latin typeface="Century Gothic" pitchFamily="34" charset="0"/>
              </a:rPr>
              <a:t>expressing support and acceptance of other group members’ ideas and contributions, </a:t>
            </a:r>
          </a:p>
          <a:p>
            <a:pPr marL="285750" lvl="0" indent="-285750">
              <a:buFont typeface="Arial" pitchFamily="34" charset="0"/>
              <a:buChar char="•"/>
            </a:pPr>
            <a:r>
              <a:rPr lang="en-US" sz="2400" dirty="0">
                <a:latin typeface="Century Gothic" pitchFamily="34" charset="0"/>
              </a:rPr>
              <a:t>offering to explain one’s ideas, and </a:t>
            </a:r>
          </a:p>
          <a:p>
            <a:pPr marL="285750" lvl="0" indent="-285750">
              <a:buFont typeface="Arial" pitchFamily="34" charset="0"/>
              <a:buChar char="•"/>
            </a:pPr>
            <a:r>
              <a:rPr lang="en-US" sz="2400" dirty="0">
                <a:latin typeface="Century Gothic" pitchFamily="34" charset="0"/>
              </a:rPr>
              <a:t>paraphrasing one’s own and others’ ideas. </a:t>
            </a:r>
          </a:p>
        </p:txBody>
      </p:sp>
    </p:spTree>
    <p:extLst>
      <p:ext uri="{BB962C8B-B14F-4D97-AF65-F5344CB8AC3E}">
        <p14:creationId xmlns:p14="http://schemas.microsoft.com/office/powerpoint/2010/main" val="1130201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185" y="2590800"/>
            <a:ext cx="8763000" cy="3816429"/>
          </a:xfrm>
          <a:prstGeom prst="rect">
            <a:avLst/>
          </a:prstGeom>
        </p:spPr>
        <p:txBody>
          <a:bodyPr wrap="square">
            <a:spAutoFit/>
          </a:bodyPr>
          <a:lstStyle/>
          <a:p>
            <a:r>
              <a:rPr lang="en-US" sz="2200" b="1" u="sng" dirty="0">
                <a:latin typeface="Century Gothic" pitchFamily="34" charset="0"/>
              </a:rPr>
              <a:t>Formulating skills</a:t>
            </a:r>
            <a:r>
              <a:rPr lang="en-US" sz="2200" dirty="0">
                <a:latin typeface="Century Gothic" pitchFamily="34" charset="0"/>
              </a:rPr>
              <a:t> are cognitive skills which stimulate and develop the use of higher quality reasoning skills. </a:t>
            </a:r>
          </a:p>
          <a:p>
            <a:pPr marL="285750" lvl="0" indent="-285750">
              <a:buFont typeface="Arial" pitchFamily="34" charset="0"/>
              <a:buChar char="•"/>
            </a:pPr>
            <a:r>
              <a:rPr lang="en-US" sz="2200" dirty="0">
                <a:latin typeface="Century Gothic" pitchFamily="34" charset="0"/>
              </a:rPr>
              <a:t>the ability to summarize ideas and material aloud, </a:t>
            </a:r>
          </a:p>
          <a:p>
            <a:pPr marL="285750" lvl="0" indent="-285750">
              <a:buFont typeface="Arial" pitchFamily="34" charset="0"/>
              <a:buChar char="•"/>
            </a:pPr>
            <a:r>
              <a:rPr lang="en-US" sz="2200" dirty="0">
                <a:latin typeface="Century Gothic" pitchFamily="34" charset="0"/>
              </a:rPr>
              <a:t>seeking accuracy of these summaries, </a:t>
            </a:r>
          </a:p>
          <a:p>
            <a:pPr marL="285750" lvl="0" indent="-285750">
              <a:buFont typeface="Arial" pitchFamily="34" charset="0"/>
              <a:buChar char="•"/>
            </a:pPr>
            <a:r>
              <a:rPr lang="en-US" sz="2200" dirty="0">
                <a:latin typeface="Century Gothic" pitchFamily="34" charset="0"/>
              </a:rPr>
              <a:t>seeking elaboration by relating material to what is already known, </a:t>
            </a:r>
          </a:p>
          <a:p>
            <a:pPr marL="285750" lvl="0" indent="-285750">
              <a:buFont typeface="Arial" pitchFamily="34" charset="0"/>
              <a:buChar char="•"/>
            </a:pPr>
            <a:r>
              <a:rPr lang="en-US" sz="2200" dirty="0">
                <a:latin typeface="Century Gothic" pitchFamily="34" charset="0"/>
              </a:rPr>
              <a:t>developing ways of remembering information (mnemonic devices, for example), </a:t>
            </a:r>
          </a:p>
          <a:p>
            <a:pPr marL="285750" lvl="0" indent="-285750">
              <a:buFont typeface="Arial" pitchFamily="34" charset="0"/>
              <a:buChar char="•"/>
            </a:pPr>
            <a:r>
              <a:rPr lang="en-US" sz="2200" dirty="0">
                <a:latin typeface="Century Gothic" pitchFamily="34" charset="0"/>
              </a:rPr>
              <a:t>checking other group members’ understanding by asking for verbalization of their reasoning processes, and </a:t>
            </a:r>
          </a:p>
          <a:p>
            <a:pPr marL="285750" lvl="0" indent="-285750">
              <a:buFont typeface="Arial" pitchFamily="34" charset="0"/>
              <a:buChar char="•"/>
            </a:pPr>
            <a:r>
              <a:rPr lang="en-US" sz="2200" dirty="0">
                <a:latin typeface="Century Gothic" pitchFamily="34" charset="0"/>
              </a:rPr>
              <a:t>asking others to plan out loud. </a:t>
            </a:r>
          </a:p>
        </p:txBody>
      </p:sp>
    </p:spTree>
    <p:extLst>
      <p:ext uri="{BB962C8B-B14F-4D97-AF65-F5344CB8AC3E}">
        <p14:creationId xmlns:p14="http://schemas.microsoft.com/office/powerpoint/2010/main" val="2893712554"/>
      </p:ext>
    </p:extLst>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527</TotalTime>
  <Words>1532</Words>
  <Application>Microsoft Office PowerPoint</Application>
  <PresentationFormat>On-screen Show (4:3)</PresentationFormat>
  <Paragraphs>259</Paragraphs>
  <Slides>30</Slides>
  <Notes>2</Notes>
  <HiddenSlides>0</HiddenSlides>
  <MMClips>0</MMClips>
  <ScaleCrop>false</ScaleCrop>
  <HeadingPairs>
    <vt:vector size="4" baseType="variant">
      <vt:variant>
        <vt:lpstr>Theme</vt:lpstr>
      </vt:variant>
      <vt:variant>
        <vt:i4>2</vt:i4>
      </vt:variant>
      <vt:variant>
        <vt:lpstr>Slide Titles</vt:lpstr>
      </vt:variant>
      <vt:variant>
        <vt:i4>30</vt:i4>
      </vt:variant>
    </vt:vector>
  </HeadingPairs>
  <TitlesOfParts>
    <vt:vector size="32" baseType="lpstr">
      <vt:lpstr>Custom Design</vt:lpstr>
      <vt:lpstr>Waveform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Columbus City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CBTS</dc:creator>
  <cp:lastModifiedBy>CBTS</cp:lastModifiedBy>
  <cp:revision>35</cp:revision>
  <cp:lastPrinted>2013-02-12T22:36:31Z</cp:lastPrinted>
  <dcterms:created xsi:type="dcterms:W3CDTF">2013-02-12T15:49:01Z</dcterms:created>
  <dcterms:modified xsi:type="dcterms:W3CDTF">2013-02-13T00:36:45Z</dcterms:modified>
</cp:coreProperties>
</file>